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605" r:id="rId1"/>
  </p:sldMasterIdLst>
  <p:notesMasterIdLst>
    <p:notesMasterId r:id="rId13"/>
  </p:notesMasterIdLst>
  <p:sldIdLst>
    <p:sldId id="256" r:id="rId2"/>
    <p:sldId id="301" r:id="rId3"/>
    <p:sldId id="302" r:id="rId4"/>
    <p:sldId id="304" r:id="rId5"/>
    <p:sldId id="306" r:id="rId6"/>
    <p:sldId id="307" r:id="rId7"/>
    <p:sldId id="312" r:id="rId8"/>
    <p:sldId id="313" r:id="rId9"/>
    <p:sldId id="315" r:id="rId10"/>
    <p:sldId id="316" r:id="rId11"/>
    <p:sldId id="269" r:id="rId12"/>
  </p:sldIdLst>
  <p:sldSz cx="9144000" cy="5143500" type="screen16x9"/>
  <p:notesSz cx="6858000" cy="9144000"/>
  <p:defaultTextStyle>
    <a:defPPr>
      <a:defRPr lang="en-US"/>
    </a:defPPr>
    <a:lvl1pPr algn="l" rtl="0" fontAlgn="base">
      <a:spcBef>
        <a:spcPct val="0"/>
      </a:spcBef>
      <a:spcAft>
        <a:spcPct val="0"/>
      </a:spcAft>
      <a:defRPr sz="1400" kern="1200">
        <a:solidFill>
          <a:srgbClr val="000000"/>
        </a:solidFill>
        <a:latin typeface="Arial" charset="0"/>
        <a:ea typeface="+mn-ea"/>
        <a:cs typeface="Arial" charset="0"/>
        <a:sym typeface="Arial" charset="0"/>
      </a:defRPr>
    </a:lvl1pPr>
    <a:lvl2pPr marL="457200" algn="l" rtl="0" fontAlgn="base">
      <a:spcBef>
        <a:spcPct val="0"/>
      </a:spcBef>
      <a:spcAft>
        <a:spcPct val="0"/>
      </a:spcAft>
      <a:defRPr sz="1400" kern="1200">
        <a:solidFill>
          <a:srgbClr val="000000"/>
        </a:solidFill>
        <a:latin typeface="Arial" charset="0"/>
        <a:ea typeface="+mn-ea"/>
        <a:cs typeface="Arial" charset="0"/>
        <a:sym typeface="Arial" charset="0"/>
      </a:defRPr>
    </a:lvl2pPr>
    <a:lvl3pPr marL="914400" algn="l" rtl="0" fontAlgn="base">
      <a:spcBef>
        <a:spcPct val="0"/>
      </a:spcBef>
      <a:spcAft>
        <a:spcPct val="0"/>
      </a:spcAft>
      <a:defRPr sz="1400" kern="1200">
        <a:solidFill>
          <a:srgbClr val="000000"/>
        </a:solidFill>
        <a:latin typeface="Arial" charset="0"/>
        <a:ea typeface="+mn-ea"/>
        <a:cs typeface="Arial" charset="0"/>
        <a:sym typeface="Arial" charset="0"/>
      </a:defRPr>
    </a:lvl3pPr>
    <a:lvl4pPr marL="1371600" algn="l" rtl="0" fontAlgn="base">
      <a:spcBef>
        <a:spcPct val="0"/>
      </a:spcBef>
      <a:spcAft>
        <a:spcPct val="0"/>
      </a:spcAft>
      <a:defRPr sz="1400" kern="1200">
        <a:solidFill>
          <a:srgbClr val="000000"/>
        </a:solidFill>
        <a:latin typeface="Arial" charset="0"/>
        <a:ea typeface="+mn-ea"/>
        <a:cs typeface="Arial" charset="0"/>
        <a:sym typeface="Arial" charset="0"/>
      </a:defRPr>
    </a:lvl4pPr>
    <a:lvl5pPr marL="1828800" algn="l" rtl="0" fontAlgn="base">
      <a:spcBef>
        <a:spcPct val="0"/>
      </a:spcBef>
      <a:spcAft>
        <a:spcPct val="0"/>
      </a:spcAft>
      <a:defRPr sz="1400" kern="1200">
        <a:solidFill>
          <a:srgbClr val="000000"/>
        </a:solidFill>
        <a:latin typeface="Arial" charset="0"/>
        <a:ea typeface="+mn-ea"/>
        <a:cs typeface="Arial" charset="0"/>
        <a:sym typeface="Arial" charset="0"/>
      </a:defRPr>
    </a:lvl5pPr>
    <a:lvl6pPr marL="2286000" algn="l" defTabSz="914400" rtl="0" eaLnBrk="1" latinLnBrk="0" hangingPunct="1">
      <a:defRPr sz="1400" kern="1200">
        <a:solidFill>
          <a:srgbClr val="000000"/>
        </a:solidFill>
        <a:latin typeface="Arial" charset="0"/>
        <a:ea typeface="+mn-ea"/>
        <a:cs typeface="Arial" charset="0"/>
        <a:sym typeface="Arial" charset="0"/>
      </a:defRPr>
    </a:lvl6pPr>
    <a:lvl7pPr marL="2743200" algn="l" defTabSz="914400" rtl="0" eaLnBrk="1" latinLnBrk="0" hangingPunct="1">
      <a:defRPr sz="1400" kern="1200">
        <a:solidFill>
          <a:srgbClr val="000000"/>
        </a:solidFill>
        <a:latin typeface="Arial" charset="0"/>
        <a:ea typeface="+mn-ea"/>
        <a:cs typeface="Arial" charset="0"/>
        <a:sym typeface="Arial" charset="0"/>
      </a:defRPr>
    </a:lvl7pPr>
    <a:lvl8pPr marL="3200400" algn="l" defTabSz="914400" rtl="0" eaLnBrk="1" latinLnBrk="0" hangingPunct="1">
      <a:defRPr sz="1400" kern="1200">
        <a:solidFill>
          <a:srgbClr val="000000"/>
        </a:solidFill>
        <a:latin typeface="Arial" charset="0"/>
        <a:ea typeface="+mn-ea"/>
        <a:cs typeface="Arial" charset="0"/>
        <a:sym typeface="Arial" charset="0"/>
      </a:defRPr>
    </a:lvl8pPr>
    <a:lvl9pPr marL="3657600" algn="l" defTabSz="914400" rtl="0" eaLnBrk="1" latinLnBrk="0" hangingPunct="1">
      <a:defRPr sz="1400" kern="1200">
        <a:solidFill>
          <a:srgbClr val="000000"/>
        </a:solidFill>
        <a:latin typeface="Arial" charset="0"/>
        <a:ea typeface="+mn-ea"/>
        <a:cs typeface="Arial" charset="0"/>
        <a:sym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FF99"/>
    <a:srgbClr val="FFFFFF"/>
    <a:srgbClr val="CCCC00"/>
    <a:srgbClr val="DAD8F8"/>
    <a:srgbClr val="FF00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636" autoAdjust="0"/>
    <p:restoredTop sz="94660"/>
  </p:normalViewPr>
  <p:slideViewPr>
    <p:cSldViewPr snapToGrid="0">
      <p:cViewPr>
        <p:scale>
          <a:sx n="100" d="100"/>
          <a:sy n="100" d="100"/>
        </p:scale>
        <p:origin x="-1037" y="-259"/>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338" name="Google Shape;3;n"/>
          <p:cNvSpPr>
            <a:spLocks noGrp="1" noRot="1" noChangeAspect="1"/>
          </p:cNvSpPr>
          <p:nvPr>
            <p:ph type="sldImg" idx="2"/>
          </p:nvPr>
        </p:nvSpPr>
        <p:spPr bwMode="auto">
          <a:xfrm>
            <a:off x="381000" y="685800"/>
            <a:ext cx="6096000" cy="3429000"/>
          </a:xfrm>
          <a:custGeom>
            <a:avLst/>
            <a:gdLst>
              <a:gd name="T0" fmla="*/ 0 w 120000"/>
              <a:gd name="T1" fmla="*/ 0 h 120000"/>
              <a:gd name="T2" fmla="*/ 6096000 w 120000"/>
              <a:gd name="T3" fmla="*/ 0 h 120000"/>
              <a:gd name="T4" fmla="*/ 6096000 w 120000"/>
              <a:gd name="T5" fmla="*/ 3429000 h 120000"/>
              <a:gd name="T6" fmla="*/ 0 w 120000"/>
              <a:gd name="T7" fmla="*/ 3429000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a:solidFill>
              <a:srgbClr val="000000"/>
            </a:solidFill>
            <a:round/>
            <a:headEnd type="none" w="sm" len="sm"/>
            <a:tailEnd type="none" w="sm" len="sm"/>
          </a:ln>
        </p:spPr>
      </p:sp>
      <p:sp>
        <p:nvSpPr>
          <p:cNvPr id="14339" name="Google Shape;4;n"/>
          <p:cNvSpPr txBox="1">
            <a:spLocks noGrp="1"/>
          </p:cNvSpPr>
          <p:nvPr>
            <p:ph type="body" idx="1"/>
          </p:nvPr>
        </p:nvSpPr>
        <p:spPr bwMode="auto">
          <a:xfrm>
            <a:off x="685800" y="4343400"/>
            <a:ext cx="5486400" cy="4114800"/>
          </a:xfrm>
          <a:prstGeom prst="rect">
            <a:avLst/>
          </a:prstGeom>
          <a:noFill/>
          <a:ln w="9525">
            <a:noFill/>
            <a:miter lim="800000"/>
            <a:headEnd/>
            <a:tailEnd/>
          </a:ln>
        </p:spPr>
        <p:txBody>
          <a:bodyPr vert="horz" wrap="square" lIns="91425" tIns="91425" rIns="91425" bIns="91425" numCol="1" anchor="t" anchorCtr="0" compatLnSpc="1">
            <a:prstTxWarp prst="textNoShape">
              <a:avLst/>
            </a:prstTxWarp>
          </a:bodyPr>
          <a:lstStyle/>
          <a:p>
            <a:pPr lvl="0"/>
            <a:endParaRPr lang="en-US" smtClean="0">
              <a:sym typeface="Arial"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marL="742950" lvl="1" indent="-28575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marL="1143000" lvl="2"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marL="1600200" lvl="3"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marL="2057400" lvl="4"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Google Shape;51;p:notes"/>
          <p:cNvSpPr>
            <a:spLocks noGrp="1" noRot="1" noChangeAspect="1" noTextEdit="1"/>
          </p:cNvSpPr>
          <p:nvPr>
            <p:ph type="sldImg" idx="2"/>
          </p:nvPr>
        </p:nvSpPr>
        <p:spPr>
          <a:xfrm>
            <a:off x="381000" y="685800"/>
            <a:ext cx="6096000" cy="3429000"/>
          </a:xfrm>
          <a:ln>
            <a:miter lim="800000"/>
            <a:headEnd/>
            <a:tailEnd/>
          </a:ln>
        </p:spPr>
      </p:sp>
      <p:sp>
        <p:nvSpPr>
          <p:cNvPr id="15363" name="Google Shape;52;p:notes"/>
          <p:cNvSpPr txBox="1">
            <a:spLocks noGrp="1"/>
          </p:cNvSpPr>
          <p:nvPr>
            <p:ph type="body" idx="1"/>
          </p:nvPr>
        </p:nvSpPr>
        <p:spPr/>
        <p:txBody>
          <a:bodyPr/>
          <a:lstStyle/>
          <a:p>
            <a:pPr marL="0" indent="0" eaLnBrk="1" hangingPunct="1">
              <a:buSzPts val="1100"/>
            </a:pPr>
            <a:endParaRPr lang="en-US" sz="1100" smtClean="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51435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52317"/>
            <a:ext cx="9013372" cy="501915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2400300"/>
            <a:ext cx="6400800" cy="120015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pPr>
              <a:defRPr/>
            </a:pPr>
            <a:fld id="{552121B5-50AC-4005-B5EB-E813A4ACC0D0}" type="datetimeFigureOut">
              <a:rPr lang="en-US" smtClean="0"/>
              <a:pPr>
                <a:defRPr/>
              </a:pPr>
              <a:t>7/10/2020</a:t>
            </a:fld>
            <a:endParaRPr lang="en-US" dirty="0"/>
          </a:p>
        </p:txBody>
      </p:sp>
      <p:sp>
        <p:nvSpPr>
          <p:cNvPr id="17" name="Footer Placeholder 16"/>
          <p:cNvSpPr>
            <a:spLocks noGrp="1"/>
          </p:cNvSpPr>
          <p:nvPr>
            <p:ph type="ftr" sz="quarter" idx="11"/>
          </p:nvPr>
        </p:nvSpPr>
        <p:spPr/>
        <p:txBody>
          <a:bodyPr/>
          <a:lstStyle/>
          <a:p>
            <a:pPr>
              <a:defRPr/>
            </a:pPr>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defRPr/>
            </a:pPr>
            <a:fld id="{3CB213A1-0E8F-4EE1-84DD-BC9A18882B87}" type="slidenum">
              <a:rPr lang="en-US" smtClean="0"/>
              <a:pPr>
                <a:defRPr/>
              </a:pPr>
              <a:t>‹#›</a:t>
            </a:fld>
            <a:endParaRPr lang="en-US"/>
          </a:p>
        </p:txBody>
      </p:sp>
      <p:sp>
        <p:nvSpPr>
          <p:cNvPr id="7" name="Rectangle 6"/>
          <p:cNvSpPr/>
          <p:nvPr/>
        </p:nvSpPr>
        <p:spPr>
          <a:xfrm>
            <a:off x="62932" y="1086978"/>
            <a:ext cx="9021537" cy="1145512"/>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2" y="1047540"/>
            <a:ext cx="9021537" cy="90435"/>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2" y="2232487"/>
            <a:ext cx="9021537" cy="82899"/>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129448"/>
            <a:ext cx="8229600" cy="1102519"/>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80E4AB66-0D87-43DD-B096-02F19D466603}" type="datetimeFigureOut">
              <a:rPr lang="en-US" smtClean="0"/>
              <a:pPr>
                <a:defRPr/>
              </a:pPr>
              <a:t>7/10/2020</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BA997A8-82C4-445B-AEBD-7D8E2092D1EF}" type="slidenum">
              <a:rPr lang="en-US" smtClean="0"/>
              <a:pPr>
                <a:defRPr/>
              </a:pPr>
              <a:t>‹#›</a:t>
            </a:fld>
            <a:endParaRPr lang="en-US"/>
          </a:p>
        </p:txBody>
      </p:sp>
      <p:sp>
        <p:nvSpPr>
          <p:cNvPr id="8" name="Content Placeholder 7"/>
          <p:cNvSpPr>
            <a:spLocks noGrp="1"/>
          </p:cNvSpPr>
          <p:nvPr>
            <p:ph sz="quarter" idx="1"/>
          </p:nvPr>
        </p:nvSpPr>
        <p:spPr>
          <a:xfrm>
            <a:off x="914400" y="1085850"/>
            <a:ext cx="7772400" cy="3429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51435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52317"/>
            <a:ext cx="9013372" cy="501915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714376"/>
            <a:ext cx="7772400" cy="1021556"/>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1910953"/>
            <a:ext cx="7772400" cy="1003697"/>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fld id="{5BFFC84D-A128-438C-98B4-91ED2F5CB9D8}" type="datetimeFigureOut">
              <a:rPr lang="en-US" smtClean="0"/>
              <a:pPr>
                <a:defRPr/>
              </a:pPr>
              <a:t>7/10/2020</a:t>
            </a:fld>
            <a:endParaRPr lang="en-US" dirty="0"/>
          </a:p>
        </p:txBody>
      </p:sp>
      <p:sp>
        <p:nvSpPr>
          <p:cNvPr id="5" name="Footer Placeholder 4"/>
          <p:cNvSpPr>
            <a:spLocks noGrp="1"/>
          </p:cNvSpPr>
          <p:nvPr>
            <p:ph type="ftr" sz="quarter" idx="11"/>
          </p:nvPr>
        </p:nvSpPr>
        <p:spPr>
          <a:xfrm>
            <a:off x="800100" y="4629150"/>
            <a:ext cx="4000500" cy="342900"/>
          </a:xfrm>
        </p:spPr>
        <p:txBody>
          <a:bodyPr/>
          <a:lstStyle/>
          <a:p>
            <a:pPr>
              <a:defRPr/>
            </a:pPr>
            <a:endParaRPr lang="en-US"/>
          </a:p>
        </p:txBody>
      </p:sp>
      <p:sp>
        <p:nvSpPr>
          <p:cNvPr id="7" name="Rectangle 6"/>
          <p:cNvSpPr/>
          <p:nvPr/>
        </p:nvSpPr>
        <p:spPr>
          <a:xfrm flipV="1">
            <a:off x="69413" y="1782623"/>
            <a:ext cx="9013515" cy="6858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7" y="1756107"/>
            <a:ext cx="9013781" cy="3428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7" y="1851660"/>
            <a:ext cx="9014621" cy="3429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4656582"/>
            <a:ext cx="457200" cy="342900"/>
          </a:xfrm>
        </p:spPr>
        <p:txBody>
          <a:bodyPr/>
          <a:lstStyle/>
          <a:p>
            <a:pPr>
              <a:defRPr/>
            </a:pPr>
            <a:fld id="{79AA1C4D-82D1-4806-96A7-B091D737EBDA}"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35A4E856-18FB-4BE6-A7F3-781C121550B5}" type="datetimeFigureOut">
              <a:rPr lang="en-US" smtClean="0"/>
              <a:pPr>
                <a:defRPr/>
              </a:pPr>
              <a:t>7/10/2020</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AEBD148-B286-43C1-A648-FB1278C580B2}" type="slidenum">
              <a:rPr lang="en-US" smtClean="0"/>
              <a:pPr>
                <a:defRPr/>
              </a:pPr>
              <a:t>‹#›</a:t>
            </a:fld>
            <a:endParaRPr lang="en-US"/>
          </a:p>
        </p:txBody>
      </p:sp>
      <p:sp>
        <p:nvSpPr>
          <p:cNvPr id="9" name="Content Placeholder 8"/>
          <p:cNvSpPr>
            <a:spLocks noGrp="1"/>
          </p:cNvSpPr>
          <p:nvPr>
            <p:ph sz="quarter" idx="1"/>
          </p:nvPr>
        </p:nvSpPr>
        <p:spPr>
          <a:xfrm>
            <a:off x="914400" y="1085850"/>
            <a:ext cx="3749040" cy="3429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085850"/>
            <a:ext cx="3749040" cy="3429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04788"/>
            <a:ext cx="7772400" cy="85725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085850"/>
            <a:ext cx="3733800" cy="5715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085850"/>
            <a:ext cx="3733800" cy="5715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defRPr/>
            </a:pPr>
            <a:fld id="{69ACB804-7107-4C37-BC18-21FD76CB6C6D}" type="datetimeFigureOut">
              <a:rPr lang="en-US" smtClean="0"/>
              <a:pPr>
                <a:defRPr/>
              </a:pPr>
              <a:t>7/10/2020</a:t>
            </a:fld>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FA2A7891-39EF-4D63-A485-456F8C2C0D44}" type="slidenum">
              <a:rPr lang="en-US" smtClean="0"/>
              <a:pPr>
                <a:defRPr/>
              </a:pPr>
              <a:t>‹#›</a:t>
            </a:fld>
            <a:endParaRPr lang="en-US"/>
          </a:p>
        </p:txBody>
      </p:sp>
      <p:sp>
        <p:nvSpPr>
          <p:cNvPr id="11" name="Content Placeholder 10"/>
          <p:cNvSpPr>
            <a:spLocks noGrp="1"/>
          </p:cNvSpPr>
          <p:nvPr>
            <p:ph sz="half" idx="2"/>
          </p:nvPr>
        </p:nvSpPr>
        <p:spPr>
          <a:xfrm>
            <a:off x="914400" y="1685925"/>
            <a:ext cx="3733800" cy="291465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1685925"/>
            <a:ext cx="3733800" cy="291465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047AE64F-D2D3-4697-A315-F938C8E0BA33}" type="datetimeFigureOut">
              <a:rPr lang="en-US" smtClean="0"/>
              <a:pPr>
                <a:defRPr/>
              </a:pPr>
              <a:t>7/10/2020</a:t>
            </a:fld>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68396A82-9538-4314-9DC5-2DC0A66B8EDE}" type="slidenum">
              <a:rPr lang="en-US" smtClean="0"/>
              <a:pPr>
                <a:defRPr/>
              </a:pPr>
              <a:t>‹#›</a:t>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D5E8A94-6A44-4CC4-A011-C6CE578E8164}" type="datetimeFigureOut">
              <a:rPr lang="en-US" smtClean="0"/>
              <a:pPr>
                <a:defRPr/>
              </a:pPr>
              <a:t>7/10/2020</a:t>
            </a:fld>
            <a:endParaRPr lang="en-US" dirty="0"/>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4650FDB8-DA95-465A-97BE-14901DECD30C}"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51435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52316"/>
            <a:ext cx="9013372" cy="5020056"/>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04788"/>
            <a:ext cx="7772400" cy="85725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200150"/>
            <a:ext cx="1905000" cy="337185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30B34FED-8059-49BE-AE2F-46C15CB83DF3}" type="datetimeFigureOut">
              <a:rPr lang="en-US" smtClean="0"/>
              <a:pPr>
                <a:defRPr/>
              </a:pPr>
              <a:t>7/10/2020</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8EB8399-A5D7-418E-AEA5-B8396C360AD1}" type="slidenum">
              <a:rPr lang="en-US" smtClean="0"/>
              <a:pPr>
                <a:defRPr/>
              </a:pPr>
              <a:t>‹#›</a:t>
            </a:fld>
            <a:endParaRPr lang="en-US"/>
          </a:p>
        </p:txBody>
      </p:sp>
      <p:sp>
        <p:nvSpPr>
          <p:cNvPr id="11" name="Content Placeholder 10"/>
          <p:cNvSpPr>
            <a:spLocks noGrp="1"/>
          </p:cNvSpPr>
          <p:nvPr>
            <p:ph sz="quarter" idx="1"/>
          </p:nvPr>
        </p:nvSpPr>
        <p:spPr>
          <a:xfrm>
            <a:off x="2971800" y="1200150"/>
            <a:ext cx="5715000" cy="337185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675413"/>
            <a:ext cx="7315200" cy="391716"/>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4084369"/>
            <a:ext cx="7315200" cy="51435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422C6A17-47D7-46C3-B793-F2EF4CEAAA17}" type="datetimeFigureOut">
              <a:rPr lang="en-US" smtClean="0"/>
              <a:pPr>
                <a:defRPr/>
              </a:pPr>
              <a:t>7/10/2020</a:t>
            </a:fld>
            <a:endParaRPr lang="en-US" dirty="0"/>
          </a:p>
        </p:txBody>
      </p:sp>
      <p:sp>
        <p:nvSpPr>
          <p:cNvPr id="6" name="Footer Placeholder 5"/>
          <p:cNvSpPr>
            <a:spLocks noGrp="1"/>
          </p:cNvSpPr>
          <p:nvPr>
            <p:ph type="ftr" sz="quarter" idx="11"/>
          </p:nvPr>
        </p:nvSpPr>
        <p:spPr>
          <a:xfrm>
            <a:off x="914400" y="4629150"/>
            <a:ext cx="3886200" cy="342900"/>
          </a:xfrm>
        </p:spPr>
        <p:txBody>
          <a:bodyPr/>
          <a:lstStyle/>
          <a:p>
            <a:pPr>
              <a:defRPr/>
            </a:pPr>
            <a:endParaRPr lang="en-US"/>
          </a:p>
        </p:txBody>
      </p:sp>
      <p:sp>
        <p:nvSpPr>
          <p:cNvPr id="7" name="Slide Number Placeholder 6"/>
          <p:cNvSpPr>
            <a:spLocks noGrp="1"/>
          </p:cNvSpPr>
          <p:nvPr>
            <p:ph type="sldNum" sz="quarter" idx="12"/>
          </p:nvPr>
        </p:nvSpPr>
        <p:spPr>
          <a:xfrm>
            <a:off x="146304" y="4656582"/>
            <a:ext cx="457200" cy="342900"/>
          </a:xfrm>
        </p:spPr>
        <p:txBody>
          <a:bodyPr/>
          <a:lstStyle/>
          <a:p>
            <a:pPr>
              <a:defRPr/>
            </a:pPr>
            <a:fld id="{930513CD-B6D6-47D0-BBD4-D57EC6A24747}" type="slidenum">
              <a:rPr lang="en-US" smtClean="0"/>
              <a:pPr>
                <a:defRPr/>
              </a:pPr>
              <a:t>‹#›</a:t>
            </a:fld>
            <a:endParaRPr lang="en-US"/>
          </a:p>
        </p:txBody>
      </p:sp>
      <p:sp>
        <p:nvSpPr>
          <p:cNvPr id="11" name="Rectangle 10"/>
          <p:cNvSpPr/>
          <p:nvPr/>
        </p:nvSpPr>
        <p:spPr>
          <a:xfrm flipV="1">
            <a:off x="68307" y="3512666"/>
            <a:ext cx="9006840" cy="6858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9" y="3487856"/>
            <a:ext cx="9006639" cy="3428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1" y="3579919"/>
            <a:ext cx="9006637" cy="3660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9" y="50007"/>
            <a:ext cx="9001873" cy="3436144"/>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1FB6A4DB-B082-4FBB-96EA-4C60D912DF36}" type="datetimeFigureOut">
              <a:rPr lang="en-US" smtClean="0"/>
              <a:pPr>
                <a:defRPr/>
              </a:pPr>
              <a:t>7/10/2020</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757106C-839D-44BC-B494-3668B78FEB11}" type="slidenum">
              <a:rPr lang="en-US" smtClean="0"/>
              <a:pPr>
                <a:defRPr/>
              </a:pPr>
              <a:t>‹#›</a:t>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1"/>
            <a:ext cx="2011680" cy="4388644"/>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05980"/>
            <a:ext cx="5562600" cy="438864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530C3D50-D737-4927-9B92-3B46EE053C50}" type="datetimeFigureOut">
              <a:rPr lang="en-US" smtClean="0"/>
              <a:pPr>
                <a:defRPr/>
              </a:pPr>
              <a:t>7/10/2020</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6501554-30A2-4887-860E-772C2DDDF554}" type="slidenum">
              <a:rPr lang="en-US" smtClean="0"/>
              <a:pPr>
                <a:defRPr/>
              </a:pPr>
              <a:t>‹#›</a:t>
            </a:fld>
            <a:endParaRPr 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 name="Google Shape;8;p1"/>
          <p:cNvSpPr txBox="1">
            <a:spLocks noGrp="1"/>
          </p:cNvSpPr>
          <p:nvPr>
            <p:ph type="sldNum" idx="10"/>
          </p:nvPr>
        </p:nvSpPr>
        <p:spPr/>
        <p:txBody>
          <a:bodyPr/>
          <a:lstStyle>
            <a:lvl1pPr>
              <a:defRPr/>
            </a:lvl1pPr>
          </a:lstStyle>
          <a:p>
            <a:pPr>
              <a:defRPr/>
            </a:pPr>
            <a:fld id="{94E58F2F-DC64-4023-8744-C5B321F3DDD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51435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52316"/>
            <a:ext cx="9013372" cy="5020056"/>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05979"/>
            <a:ext cx="7772400" cy="85725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085850"/>
            <a:ext cx="7772400" cy="3429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4643437"/>
            <a:ext cx="2476500" cy="357188"/>
          </a:xfrm>
          <a:prstGeom prst="rect">
            <a:avLst/>
          </a:prstGeom>
        </p:spPr>
        <p:txBody>
          <a:bodyPr anchor="ctr" anchorCtr="0"/>
          <a:lstStyle>
            <a:lvl1pPr algn="r" eaLnBrk="1" latinLnBrk="0" hangingPunct="1">
              <a:defRPr kumimoji="0" sz="1400">
                <a:solidFill>
                  <a:schemeClr val="tx2"/>
                </a:solidFill>
              </a:defRPr>
            </a:lvl1pPr>
          </a:lstStyle>
          <a:p>
            <a:pPr>
              <a:defRPr/>
            </a:pPr>
            <a:fld id="{680780C6-F203-4384-B76D-3BF8A8B60BCC}" type="datetimeFigureOut">
              <a:rPr lang="en-US" smtClean="0"/>
              <a:pPr>
                <a:defRPr/>
              </a:pPr>
              <a:t>7/10/2020</a:t>
            </a:fld>
            <a:endParaRPr lang="en-US" dirty="0"/>
          </a:p>
        </p:txBody>
      </p:sp>
      <p:sp>
        <p:nvSpPr>
          <p:cNvPr id="3" name="Footer Placeholder 2"/>
          <p:cNvSpPr>
            <a:spLocks noGrp="1"/>
          </p:cNvSpPr>
          <p:nvPr>
            <p:ph type="ftr" sz="quarter" idx="3"/>
          </p:nvPr>
        </p:nvSpPr>
        <p:spPr>
          <a:xfrm>
            <a:off x="914400" y="4629150"/>
            <a:ext cx="3962400" cy="342900"/>
          </a:xfrm>
          <a:prstGeom prst="rect">
            <a:avLst/>
          </a:prstGeom>
        </p:spPr>
        <p:txBody>
          <a:bodyPr anchor="ctr" anchorCtr="0"/>
          <a:lstStyle>
            <a:lvl1pPr eaLnBrk="1" latinLnBrk="0" hangingPunct="1">
              <a:defRPr kumimoji="0" sz="1400">
                <a:solidFill>
                  <a:schemeClr val="tx2"/>
                </a:solidFill>
              </a:defRPr>
            </a:lvl1pPr>
          </a:lstStyle>
          <a:p>
            <a:pPr>
              <a:defRPr/>
            </a:pPr>
            <a:endParaRPr lang="en-US"/>
          </a:p>
        </p:txBody>
      </p:sp>
      <p:sp>
        <p:nvSpPr>
          <p:cNvPr id="23" name="Slide Number Placeholder 22"/>
          <p:cNvSpPr>
            <a:spLocks noGrp="1"/>
          </p:cNvSpPr>
          <p:nvPr>
            <p:ph type="sldNum" sz="quarter" idx="4"/>
          </p:nvPr>
        </p:nvSpPr>
        <p:spPr>
          <a:xfrm>
            <a:off x="146304" y="4657725"/>
            <a:ext cx="457200" cy="3429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defRPr/>
            </a:pPr>
            <a:fld id="{0B2192B1-263E-4396-82B5-3502F5111317}"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4606" r:id="rId1"/>
    <p:sldLayoutId id="2147484607" r:id="rId2"/>
    <p:sldLayoutId id="2147484608" r:id="rId3"/>
    <p:sldLayoutId id="2147484609" r:id="rId4"/>
    <p:sldLayoutId id="2147484610" r:id="rId5"/>
    <p:sldLayoutId id="2147484611" r:id="rId6"/>
    <p:sldLayoutId id="2147484612" r:id="rId7"/>
    <p:sldLayoutId id="2147484613" r:id="rId8"/>
    <p:sldLayoutId id="2147484614" r:id="rId9"/>
    <p:sldLayoutId id="2147484615" r:id="rId10"/>
    <p:sldLayoutId id="2147484616" r:id="rId11"/>
    <p:sldLayoutId id="2147484617" r:id="rId12"/>
  </p:sldLayoutIdLst>
  <p:hf sldNum="0"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Google Shape;55;p13"/>
          <p:cNvSpPr>
            <a:spLocks noGrp="1"/>
          </p:cNvSpPr>
          <p:nvPr>
            <p:ph type="subTitle" idx="1"/>
          </p:nvPr>
        </p:nvSpPr>
        <p:spPr>
          <a:xfrm>
            <a:off x="304802" y="4030663"/>
            <a:ext cx="5089525" cy="609600"/>
          </a:xfrm>
        </p:spPr>
        <p:txBody>
          <a:bodyPr/>
          <a:lstStyle/>
          <a:p>
            <a:pPr marL="26988" eaLnBrk="1" hangingPunct="1">
              <a:spcBef>
                <a:spcPct val="0"/>
              </a:spcBef>
              <a:buClr>
                <a:srgbClr val="595959"/>
              </a:buClr>
            </a:pPr>
            <a:r>
              <a:rPr lang="en-IN" sz="1400" b="1" dirty="0" smtClean="0">
                <a:solidFill>
                  <a:srgbClr val="002060"/>
                </a:solidFill>
                <a:latin typeface="Arial" charset="0"/>
                <a:cs typeface="Arial" charset="0"/>
              </a:rPr>
              <a:t>CS </a:t>
            </a:r>
            <a:r>
              <a:rPr lang="en-IN" sz="1400" b="1" dirty="0" err="1" smtClean="0">
                <a:solidFill>
                  <a:srgbClr val="002060"/>
                </a:solidFill>
                <a:latin typeface="Arial" charset="0"/>
                <a:cs typeface="Arial" charset="0"/>
              </a:rPr>
              <a:t>Bipul</a:t>
            </a:r>
            <a:r>
              <a:rPr lang="en-IN" sz="1400" b="1" dirty="0" smtClean="0">
                <a:solidFill>
                  <a:srgbClr val="002060"/>
                </a:solidFill>
                <a:latin typeface="Arial" charset="0"/>
                <a:cs typeface="Arial" charset="0"/>
              </a:rPr>
              <a:t> Kumar</a:t>
            </a:r>
          </a:p>
          <a:p>
            <a:pPr marL="26988" eaLnBrk="1" hangingPunct="1">
              <a:spcBef>
                <a:spcPct val="0"/>
              </a:spcBef>
              <a:buClr>
                <a:srgbClr val="595959"/>
              </a:buClr>
            </a:pPr>
            <a:endParaRPr lang="en-IN" sz="1400" b="1" dirty="0" smtClean="0">
              <a:solidFill>
                <a:srgbClr val="002060"/>
              </a:solidFill>
              <a:latin typeface="Arial" charset="0"/>
              <a:cs typeface="Arial" charset="0"/>
            </a:endParaRPr>
          </a:p>
          <a:p>
            <a:pPr marL="26988" eaLnBrk="1" hangingPunct="1">
              <a:spcBef>
                <a:spcPct val="0"/>
              </a:spcBef>
              <a:buClr>
                <a:srgbClr val="595959"/>
              </a:buClr>
            </a:pPr>
            <a:endParaRPr lang="en-IN" sz="1500" b="1" dirty="0" smtClean="0">
              <a:solidFill>
                <a:srgbClr val="002060"/>
              </a:solidFill>
              <a:latin typeface="Arial" charset="0"/>
              <a:cs typeface="Arial" charset="0"/>
            </a:endParaRPr>
          </a:p>
        </p:txBody>
      </p:sp>
      <p:sp>
        <p:nvSpPr>
          <p:cNvPr id="3074" name="Google Shape;54;p13"/>
          <p:cNvSpPr>
            <a:spLocks noGrp="1"/>
          </p:cNvSpPr>
          <p:nvPr>
            <p:ph type="ctrTitle"/>
          </p:nvPr>
        </p:nvSpPr>
        <p:spPr>
          <a:xfrm>
            <a:off x="295275" y="3139440"/>
            <a:ext cx="5145088" cy="777240"/>
          </a:xfrm>
        </p:spPr>
        <p:txBody>
          <a:bodyPr rtlCol="0">
            <a:normAutofit/>
          </a:bodyPr>
          <a:lstStyle/>
          <a:p>
            <a:pPr algn="l" eaLnBrk="1" fontAlgn="auto" hangingPunct="1">
              <a:spcAft>
                <a:spcPts val="0"/>
              </a:spcAft>
              <a:buClr>
                <a:srgbClr val="000000"/>
              </a:buClr>
              <a:defRPr/>
            </a:pPr>
            <a:r>
              <a:rPr lang="en-IN" sz="1500" b="1" dirty="0" smtClean="0">
                <a:solidFill>
                  <a:srgbClr val="002060"/>
                </a:solidFill>
              </a:rPr>
              <a:t>“News desk” on Income tax, GST &amp; Corporate Laws</a:t>
            </a:r>
            <a:br>
              <a:rPr lang="en-IN" sz="1500" b="1" dirty="0" smtClean="0">
                <a:solidFill>
                  <a:srgbClr val="002060"/>
                </a:solidFill>
              </a:rPr>
            </a:br>
            <a:r>
              <a:rPr lang="en-IN" sz="1500" b="1" dirty="0" smtClean="0">
                <a:solidFill>
                  <a:srgbClr val="002060"/>
                </a:solidFill>
              </a:rPr>
              <a:t>                            09-07-2020</a:t>
            </a:r>
            <a:endParaRPr lang="en-US" sz="1500" b="1" dirty="0" smtClean="0">
              <a:solidFill>
                <a:srgbClr val="002060"/>
              </a:solidFill>
              <a:sym typeface="Arial" pitchFamily="34" charset="0"/>
            </a:endParaRPr>
          </a:p>
        </p:txBody>
      </p:sp>
      <p:sp>
        <p:nvSpPr>
          <p:cNvPr id="56" name="Google Shape;56;p13"/>
          <p:cNvSpPr txBox="1"/>
          <p:nvPr/>
        </p:nvSpPr>
        <p:spPr>
          <a:xfrm>
            <a:off x="2" y="1"/>
            <a:ext cx="3000375" cy="3000375"/>
          </a:xfrm>
          <a:prstGeom prst="rect">
            <a:avLst/>
          </a:prstGeom>
          <a:noFill/>
          <a:ln>
            <a:noFill/>
          </a:ln>
        </p:spPr>
        <p:txBody>
          <a:bodyPr spcFirstLastPara="1" lIns="91425" tIns="91425" rIns="91425" bIns="91425"/>
          <a:lstStyle/>
          <a:p>
            <a:pPr fontAlgn="auto">
              <a:lnSpc>
                <a:spcPct val="110000"/>
              </a:lnSpc>
              <a:spcBef>
                <a:spcPts val="0"/>
              </a:spcBef>
              <a:spcAft>
                <a:spcPts val="0"/>
              </a:spcAft>
              <a:buClr>
                <a:srgbClr val="000000"/>
              </a:buClr>
              <a:buFont typeface="Arial"/>
              <a:buNone/>
              <a:defRPr/>
            </a:pPr>
            <a:endParaRPr sz="1350" b="1" kern="0">
              <a:solidFill>
                <a:srgbClr val="23527C"/>
              </a:solidFill>
              <a:highlight>
                <a:srgbClr val="FAFAFA"/>
              </a:highlight>
              <a:latin typeface="Times New Roman"/>
              <a:ea typeface="Times New Roman"/>
              <a:cs typeface="Times New Roman"/>
              <a:sym typeface="Times New Roman"/>
            </a:endParaRPr>
          </a:p>
        </p:txBody>
      </p:sp>
      <p:pic>
        <p:nvPicPr>
          <p:cNvPr id="3077" name="Picture 6" descr="E:\Office file\Youtube BSS\Newschannel\cs logo.png"/>
          <p:cNvPicPr>
            <a:picLocks noChangeAspect="1" noChangeArrowheads="1"/>
          </p:cNvPicPr>
          <p:nvPr/>
        </p:nvPicPr>
        <p:blipFill>
          <a:blip r:embed="rId3"/>
          <a:srcRect/>
          <a:stretch>
            <a:fillRect/>
          </a:stretch>
        </p:blipFill>
        <p:spPr bwMode="auto">
          <a:xfrm>
            <a:off x="1225550" y="2011363"/>
            <a:ext cx="3251200" cy="563562"/>
          </a:xfrm>
          <a:prstGeom prst="rect">
            <a:avLst/>
          </a:prstGeom>
          <a:noFill/>
          <a:ln w="9525">
            <a:noFill/>
            <a:miter lim="800000"/>
            <a:headEnd/>
            <a:tailEnd/>
          </a:ln>
        </p:spPr>
      </p:pic>
      <p:pic>
        <p:nvPicPr>
          <p:cNvPr id="3078" name="Picture 6" descr="E:\Office file\Youtube BSS\Newschannel\News logo.png"/>
          <p:cNvPicPr>
            <a:picLocks noChangeAspect="1" noChangeArrowheads="1"/>
          </p:cNvPicPr>
          <p:nvPr/>
        </p:nvPicPr>
        <p:blipFill>
          <a:blip r:embed="rId4"/>
          <a:srcRect/>
          <a:stretch>
            <a:fillRect/>
          </a:stretch>
        </p:blipFill>
        <p:spPr bwMode="auto">
          <a:xfrm>
            <a:off x="2" y="1"/>
            <a:ext cx="1668463" cy="1616075"/>
          </a:xfrm>
          <a:prstGeom prst="rect">
            <a:avLst/>
          </a:prstGeom>
          <a:noFill/>
          <a:ln w="9525">
            <a:noFill/>
            <a:miter lim="800000"/>
            <a:headEnd/>
            <a:tailEnd/>
          </a:ln>
        </p:spPr>
      </p:pic>
      <p:pic>
        <p:nvPicPr>
          <p:cNvPr id="3079" name="Picture 7" descr="E:\Office file\Youtube BSS\Newschannel\mca.jpg"/>
          <p:cNvPicPr>
            <a:picLocks noChangeAspect="1" noChangeArrowheads="1"/>
          </p:cNvPicPr>
          <p:nvPr/>
        </p:nvPicPr>
        <p:blipFill>
          <a:blip r:embed="rId5"/>
          <a:srcRect/>
          <a:stretch>
            <a:fillRect/>
          </a:stretch>
        </p:blipFill>
        <p:spPr bwMode="auto">
          <a:xfrm>
            <a:off x="1679575" y="0"/>
            <a:ext cx="2108200" cy="1447800"/>
          </a:xfrm>
          <a:prstGeom prst="rect">
            <a:avLst/>
          </a:prstGeom>
          <a:noFill/>
          <a:ln w="9525">
            <a:noFill/>
            <a:miter lim="800000"/>
            <a:headEnd/>
            <a:tailEnd/>
          </a:ln>
        </p:spPr>
      </p:pic>
      <p:pic>
        <p:nvPicPr>
          <p:cNvPr id="3080" name="Picture 8" descr="E:\Office file\Youtube BSS\Newschannel\MOF.jpg"/>
          <p:cNvPicPr>
            <a:picLocks noChangeAspect="1" noChangeArrowheads="1"/>
          </p:cNvPicPr>
          <p:nvPr/>
        </p:nvPicPr>
        <p:blipFill>
          <a:blip r:embed="rId6"/>
          <a:srcRect/>
          <a:stretch>
            <a:fillRect/>
          </a:stretch>
        </p:blipFill>
        <p:spPr bwMode="auto">
          <a:xfrm>
            <a:off x="3795715" y="1"/>
            <a:ext cx="1889125" cy="1470025"/>
          </a:xfrm>
          <a:prstGeom prst="rect">
            <a:avLst/>
          </a:prstGeom>
          <a:noFill/>
          <a:ln w="9525">
            <a:noFill/>
            <a:miter lim="800000"/>
            <a:headEnd/>
            <a:tailEnd/>
          </a:ln>
        </p:spPr>
      </p:pic>
      <p:pic>
        <p:nvPicPr>
          <p:cNvPr id="3081" name="Picture 9" descr="E:\Office file\Youtube BSS\Newschannel\SEBI.jpg"/>
          <p:cNvPicPr>
            <a:picLocks noChangeAspect="1" noChangeArrowheads="1"/>
          </p:cNvPicPr>
          <p:nvPr/>
        </p:nvPicPr>
        <p:blipFill>
          <a:blip r:embed="rId7"/>
          <a:srcRect/>
          <a:stretch>
            <a:fillRect/>
          </a:stretch>
        </p:blipFill>
        <p:spPr bwMode="auto">
          <a:xfrm>
            <a:off x="2" y="1546226"/>
            <a:ext cx="1668463" cy="1470025"/>
          </a:xfrm>
          <a:prstGeom prst="rect">
            <a:avLst/>
          </a:prstGeom>
          <a:noFill/>
          <a:ln w="9525">
            <a:noFill/>
            <a:miter lim="800000"/>
            <a:headEnd/>
            <a:tailEnd/>
          </a:ln>
        </p:spPr>
      </p:pic>
      <p:pic>
        <p:nvPicPr>
          <p:cNvPr id="3082" name="Picture 10" descr="E:\Office file\Youtube BSS\Newschannel\SC.jpg"/>
          <p:cNvPicPr>
            <a:picLocks noChangeAspect="1" noChangeArrowheads="1"/>
          </p:cNvPicPr>
          <p:nvPr/>
        </p:nvPicPr>
        <p:blipFill>
          <a:blip r:embed="rId8"/>
          <a:srcRect/>
          <a:stretch>
            <a:fillRect/>
          </a:stretch>
        </p:blipFill>
        <p:spPr bwMode="auto">
          <a:xfrm>
            <a:off x="5991227" y="2625725"/>
            <a:ext cx="2143125" cy="2133600"/>
          </a:xfrm>
          <a:prstGeom prst="rect">
            <a:avLst/>
          </a:prstGeom>
          <a:noFill/>
          <a:ln w="9525">
            <a:noFill/>
            <a:miter lim="800000"/>
            <a:headEnd/>
            <a:tailEnd/>
          </a:ln>
        </p:spPr>
      </p:pic>
      <p:pic>
        <p:nvPicPr>
          <p:cNvPr id="3083" name="Picture 11" descr="E:\Office file\Youtube BSS\Newschannel\RBI.png"/>
          <p:cNvPicPr>
            <a:picLocks noChangeAspect="1" noChangeArrowheads="1"/>
          </p:cNvPicPr>
          <p:nvPr/>
        </p:nvPicPr>
        <p:blipFill>
          <a:blip r:embed="rId9"/>
          <a:srcRect/>
          <a:stretch>
            <a:fillRect/>
          </a:stretch>
        </p:blipFill>
        <p:spPr bwMode="auto">
          <a:xfrm>
            <a:off x="3816352" y="1493838"/>
            <a:ext cx="1852613" cy="1477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algn="l"/>
            <a:r>
              <a:rPr lang="en-IN" sz="2500" b="1" dirty="0" smtClean="0">
                <a:solidFill>
                  <a:srgbClr val="002060"/>
                </a:solidFill>
              </a:rPr>
              <a:t>Income Tax</a:t>
            </a:r>
            <a:endParaRPr lang="en-US" sz="1500" dirty="0" smtClean="0"/>
          </a:p>
        </p:txBody>
      </p:sp>
      <p:sp>
        <p:nvSpPr>
          <p:cNvPr id="4099" name="Content Placeholder 5"/>
          <p:cNvSpPr>
            <a:spLocks noGrp="1"/>
          </p:cNvSpPr>
          <p:nvPr>
            <p:ph sz="quarter" idx="1"/>
          </p:nvPr>
        </p:nvSpPr>
        <p:spPr>
          <a:xfrm>
            <a:off x="457200" y="1020764"/>
            <a:ext cx="4038600" cy="3871912"/>
          </a:xfrm>
        </p:spPr>
        <p:txBody>
          <a:bodyPr>
            <a:normAutofit fontScale="92500" lnSpcReduction="10000"/>
          </a:bodyPr>
          <a:lstStyle/>
          <a:p>
            <a:pPr algn="just">
              <a:buFont typeface="Wingdings" pitchFamily="2" charset="2"/>
              <a:buChar char="Ø"/>
            </a:pPr>
            <a:r>
              <a:rPr lang="en-IN" sz="1600" b="1" u="sng" dirty="0" smtClean="0"/>
              <a:t>CBDT</a:t>
            </a:r>
            <a:endParaRPr lang="en-US" sz="1600" b="1" u="sng" dirty="0" smtClean="0"/>
          </a:p>
          <a:p>
            <a:pPr algn="just">
              <a:buFont typeface="Arial" charset="0"/>
              <a:buNone/>
            </a:pPr>
            <a:endParaRPr lang="en-IN" sz="1200" b="1" dirty="0" smtClean="0"/>
          </a:p>
          <a:p>
            <a:pPr algn="just">
              <a:buFont typeface="Arial" charset="0"/>
              <a:buNone/>
            </a:pPr>
            <a:r>
              <a:rPr lang="en-US" sz="1200" b="1" dirty="0" smtClean="0"/>
              <a:t>        *</a:t>
            </a:r>
            <a:r>
              <a:rPr lang="en-IN" sz="1200" b="1" dirty="0" smtClean="0"/>
              <a:t>CBDT enabled the online facility to check applicable rate of TDS in case of cash withdrawal*</a:t>
            </a:r>
          </a:p>
          <a:p>
            <a:pPr algn="just">
              <a:buFont typeface="Arial" charset="0"/>
              <a:buNone/>
            </a:pPr>
            <a:r>
              <a:rPr lang="en-US" sz="1200" dirty="0" smtClean="0"/>
              <a:t>         </a:t>
            </a:r>
          </a:p>
          <a:p>
            <a:pPr algn="just">
              <a:buFont typeface="Arial" charset="0"/>
              <a:buNone/>
            </a:pPr>
            <a:r>
              <a:rPr lang="en-IN" sz="1200" dirty="0" smtClean="0"/>
              <a:t>         The CBDT has introduced a functionality on the e-filing platform to enable the banking company or a co-op. bank or a post office to check whether person withdrawing cash is falling within the proviso to Section 194N or not</a:t>
            </a:r>
          </a:p>
        </p:txBody>
      </p:sp>
      <p:sp>
        <p:nvSpPr>
          <p:cNvPr id="4100" name="Content Placeholder 5"/>
          <p:cNvSpPr>
            <a:spLocks noGrp="1"/>
          </p:cNvSpPr>
          <p:nvPr>
            <p:ph sz="quarter" idx="2"/>
          </p:nvPr>
        </p:nvSpPr>
        <p:spPr>
          <a:xfrm>
            <a:off x="4648200" y="2080260"/>
            <a:ext cx="4038600" cy="2446020"/>
          </a:xfrm>
        </p:spPr>
        <p:txBody>
          <a:bodyPr>
            <a:normAutofit fontScale="92500" lnSpcReduction="10000"/>
          </a:bodyPr>
          <a:lstStyle/>
          <a:p>
            <a:pPr algn="just">
              <a:buFont typeface="Wingdings" pitchFamily="2" charset="2"/>
              <a:buChar char="Ø"/>
              <a:defRPr/>
            </a:pPr>
            <a:r>
              <a:rPr lang="en-IN" sz="1200" dirty="0" smtClean="0"/>
              <a:t>    </a:t>
            </a:r>
            <a:r>
              <a:rPr lang="en-IN" sz="1600" b="1" u="sng" dirty="0"/>
              <a:t>Mumbai </a:t>
            </a:r>
            <a:r>
              <a:rPr lang="en-IN" sz="1600" b="1" u="sng" dirty="0" smtClean="0"/>
              <a:t>– Trib</a:t>
            </a:r>
            <a:r>
              <a:rPr lang="en-IN" sz="1600" b="1" u="sng" dirty="0" smtClean="0"/>
              <a:t>.</a:t>
            </a:r>
          </a:p>
          <a:p>
            <a:pPr algn="just">
              <a:buNone/>
              <a:defRPr/>
            </a:pPr>
            <a:r>
              <a:rPr lang="en-US" sz="1600" b="1" dirty="0" smtClean="0"/>
              <a:t>    *</a:t>
            </a:r>
            <a:r>
              <a:rPr lang="en-US" sz="1600" b="1" dirty="0" smtClean="0"/>
              <a:t>Case referred to President of ITAT to decide whether amendment to Sec. 254(2A) is directory or mandatory in nature*</a:t>
            </a:r>
            <a:endParaRPr lang="en-IN" sz="1600" b="1" dirty="0" smtClean="0"/>
          </a:p>
          <a:p>
            <a:pPr algn="just">
              <a:buFont typeface="Wingdings" pitchFamily="2" charset="2"/>
              <a:buChar char="Ø"/>
              <a:defRPr/>
            </a:pPr>
            <a:endParaRPr lang="en-IN" sz="1600" b="1" u="sng" dirty="0"/>
          </a:p>
          <a:p>
            <a:pPr marL="0" indent="0" algn="just">
              <a:buFont typeface="Arial" charset="0"/>
              <a:buNone/>
              <a:defRPr/>
            </a:pPr>
            <a:r>
              <a:rPr lang="en-IN" sz="1200" dirty="0"/>
              <a:t>Income Tax Case referred to President of ITAT to decide whether amendment to Sec. 254(2A) is directory or mandatory in nature  Regarding effect of amendment made in first proviso to section 254(2A) on powers of Tribunal under section 254(1) to grant stay, two very important issues of far reaching consequence arose for consideration; application was to be referred to Larger Bench.                    </a:t>
            </a:r>
            <a:r>
              <a:rPr lang="en-IN" sz="1200" dirty="0" smtClean="0"/>
              <a:t>      </a:t>
            </a:r>
            <a:endParaRPr lang="en-US" sz="12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algn="l"/>
            <a:r>
              <a:rPr lang="en-IN" sz="2500" b="1" smtClean="0">
                <a:solidFill>
                  <a:srgbClr val="002060"/>
                </a:solidFill>
              </a:rPr>
              <a:t>Income Tax</a:t>
            </a:r>
            <a:endParaRPr lang="en-US" sz="1500" smtClean="0"/>
          </a:p>
        </p:txBody>
      </p:sp>
      <p:sp>
        <p:nvSpPr>
          <p:cNvPr id="5123" name="Content Placeholder 5"/>
          <p:cNvSpPr>
            <a:spLocks noGrp="1"/>
          </p:cNvSpPr>
          <p:nvPr>
            <p:ph sz="quarter" idx="1"/>
          </p:nvPr>
        </p:nvSpPr>
        <p:spPr>
          <a:xfrm>
            <a:off x="457200" y="1020764"/>
            <a:ext cx="4038600" cy="3871912"/>
          </a:xfrm>
        </p:spPr>
        <p:txBody>
          <a:bodyPr>
            <a:normAutofit/>
          </a:bodyPr>
          <a:lstStyle/>
          <a:p>
            <a:pPr algn="just">
              <a:buFont typeface="Wingdings" pitchFamily="2" charset="2"/>
              <a:buChar char="Ø"/>
            </a:pPr>
            <a:r>
              <a:rPr lang="en-IN" sz="1600" b="1" u="sng" dirty="0" smtClean="0"/>
              <a:t>MOF </a:t>
            </a:r>
            <a:r>
              <a:rPr lang="en-US" sz="1600" b="1" u="sng" dirty="0" smtClean="0"/>
              <a:t>Press </a:t>
            </a:r>
            <a:r>
              <a:rPr lang="en-US" sz="1600" b="1" u="sng" dirty="0" smtClean="0"/>
              <a:t>Release 08 July 2020</a:t>
            </a:r>
            <a:endParaRPr lang="en-IN" sz="1200" b="1" u="sng" dirty="0" smtClean="0"/>
          </a:p>
          <a:p>
            <a:pPr algn="just">
              <a:buFont typeface="Arial" charset="0"/>
              <a:buNone/>
            </a:pPr>
            <a:r>
              <a:rPr lang="en-US" sz="1200" b="1" dirty="0" smtClean="0"/>
              <a:t>          </a:t>
            </a:r>
          </a:p>
          <a:p>
            <a:pPr algn="just">
              <a:buFont typeface="Arial" charset="0"/>
              <a:buNone/>
            </a:pPr>
            <a:endParaRPr lang="en-US" sz="1200" b="1" dirty="0" smtClean="0"/>
          </a:p>
          <a:p>
            <a:pPr algn="just">
              <a:buFont typeface="Arial" charset="0"/>
              <a:buNone/>
            </a:pPr>
            <a:r>
              <a:rPr lang="en-US" sz="1200" b="1" dirty="0" smtClean="0"/>
              <a:t>         </a:t>
            </a:r>
            <a:r>
              <a:rPr lang="en-IN" sz="1200" b="1" dirty="0" smtClean="0"/>
              <a:t>*</a:t>
            </a:r>
            <a:r>
              <a:rPr lang="en-IN" sz="1200" b="1" dirty="0" smtClean="0"/>
              <a:t>MOU </a:t>
            </a:r>
            <a:r>
              <a:rPr lang="en-IN" sz="1200" b="1" dirty="0" smtClean="0"/>
              <a:t>signed between CBDT and SEBI for exchange of data between two organizations*</a:t>
            </a:r>
            <a:endParaRPr lang="en-US" sz="1200" b="1" dirty="0" smtClean="0"/>
          </a:p>
          <a:p>
            <a:pPr algn="just">
              <a:buFont typeface="Arial" charset="0"/>
              <a:buNone/>
            </a:pPr>
            <a:endParaRPr lang="en-IN" sz="1200" b="1" dirty="0" smtClean="0"/>
          </a:p>
          <a:p>
            <a:pPr algn="just">
              <a:buFont typeface="Arial" charset="0"/>
              <a:buNone/>
            </a:pPr>
            <a:r>
              <a:rPr lang="en-IN" sz="1200" dirty="0" smtClean="0"/>
              <a:t>     </a:t>
            </a:r>
            <a:r>
              <a:rPr lang="en-IN" sz="1200" dirty="0" smtClean="0"/>
              <a:t> </a:t>
            </a:r>
            <a:r>
              <a:rPr lang="en-IN" sz="1200" dirty="0" smtClean="0"/>
              <a:t>MOU </a:t>
            </a:r>
            <a:r>
              <a:rPr lang="en-IN" sz="1200" dirty="0" smtClean="0"/>
              <a:t>signed between CBDT and SEBI for exchange of data between two organizations  A formal Memorandum of Understanding (MOU) was signed between the Central Board of Direct Taxes (CBDT) and the Securities and Exchange Board of India (SEBI) for data exchange between the two organizations. The </a:t>
            </a:r>
            <a:r>
              <a:rPr lang="en-IN" sz="1200" dirty="0" err="1" smtClean="0"/>
              <a:t>MoU</a:t>
            </a:r>
            <a:r>
              <a:rPr lang="en-IN" sz="1200" dirty="0" smtClean="0"/>
              <a:t> will facilitate the sharing of data and information between SEBI and CBDT on an automatic and regular basis.</a:t>
            </a:r>
            <a:endParaRPr lang="en-US" sz="1200" dirty="0" smtClean="0"/>
          </a:p>
        </p:txBody>
      </p:sp>
      <p:sp>
        <p:nvSpPr>
          <p:cNvPr id="5124" name="Content Placeholder 5"/>
          <p:cNvSpPr>
            <a:spLocks noGrp="1"/>
          </p:cNvSpPr>
          <p:nvPr>
            <p:ph sz="quarter" idx="2"/>
          </p:nvPr>
        </p:nvSpPr>
        <p:spPr>
          <a:xfrm>
            <a:off x="4648200" y="1730375"/>
            <a:ext cx="4038600" cy="3009900"/>
          </a:xfrm>
        </p:spPr>
        <p:txBody>
          <a:bodyPr>
            <a:normAutofit/>
          </a:bodyPr>
          <a:lstStyle/>
          <a:p>
            <a:pPr>
              <a:buFont typeface="Arial" charset="0"/>
              <a:buNone/>
            </a:pPr>
            <a:endParaRPr lang="en-IN" smtClean="0"/>
          </a:p>
          <a:p>
            <a:pPr>
              <a:buFont typeface="Arial" charset="0"/>
              <a:buNone/>
            </a:pPr>
            <a:endParaRPr lang="en-US" sz="1500" smtClean="0"/>
          </a:p>
          <a:p>
            <a:pPr>
              <a:buFont typeface="Arial" charset="0"/>
              <a:buNone/>
            </a:pPr>
            <a:endParaRPr lang="en-US" sz="1500" smtClean="0"/>
          </a:p>
          <a:p>
            <a:pPr>
              <a:buFont typeface="Arial" charset="0"/>
              <a:buNone/>
            </a:pPr>
            <a:endParaRPr lang="en-US" sz="1500" smtClean="0"/>
          </a:p>
          <a:p>
            <a:pPr>
              <a:buFont typeface="Arial" charset="0"/>
              <a:buNone/>
            </a:pPr>
            <a:r>
              <a:rPr lang="en-US" sz="1500" smtClean="0"/>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38150" y="196850"/>
            <a:ext cx="8229600" cy="857250"/>
          </a:xfrm>
        </p:spPr>
        <p:txBody>
          <a:bodyPr/>
          <a:lstStyle/>
          <a:p>
            <a:pPr algn="l"/>
            <a:r>
              <a:rPr lang="en-IN" sz="2500" b="1" smtClean="0">
                <a:solidFill>
                  <a:srgbClr val="002060"/>
                </a:solidFill>
              </a:rPr>
              <a:t>International  Taxation</a:t>
            </a:r>
            <a:endParaRPr lang="en-US" sz="2500" b="1" smtClean="0">
              <a:solidFill>
                <a:srgbClr val="002060"/>
              </a:solidFill>
            </a:endParaRPr>
          </a:p>
        </p:txBody>
      </p:sp>
      <p:sp>
        <p:nvSpPr>
          <p:cNvPr id="6147" name="Content Placeholder 5"/>
          <p:cNvSpPr>
            <a:spLocks noGrp="1"/>
          </p:cNvSpPr>
          <p:nvPr>
            <p:ph sz="quarter" idx="1"/>
          </p:nvPr>
        </p:nvSpPr>
        <p:spPr>
          <a:xfrm>
            <a:off x="457200" y="1020764"/>
            <a:ext cx="4038600" cy="3871912"/>
          </a:xfrm>
        </p:spPr>
        <p:txBody>
          <a:bodyPr>
            <a:normAutofit fontScale="92500"/>
          </a:bodyPr>
          <a:lstStyle/>
          <a:p>
            <a:pPr algn="just">
              <a:buFont typeface="Wingdings" pitchFamily="2" charset="2"/>
              <a:buChar char="Ø"/>
              <a:defRPr/>
            </a:pPr>
            <a:r>
              <a:rPr lang="en-IN" sz="1600" b="1" u="sng" dirty="0"/>
              <a:t>Kolkata - Trib</a:t>
            </a:r>
            <a:r>
              <a:rPr lang="en-IN" sz="1600" b="1" u="sng" dirty="0" smtClean="0"/>
              <a:t>.</a:t>
            </a:r>
          </a:p>
          <a:p>
            <a:pPr marL="0" indent="0" algn="just">
              <a:buFont typeface="Arial" charset="0"/>
              <a:buNone/>
              <a:defRPr/>
            </a:pPr>
            <a:endParaRPr lang="en-IN" sz="1500" b="1" u="sng" dirty="0" smtClean="0"/>
          </a:p>
          <a:p>
            <a:pPr marL="0" indent="0" algn="just">
              <a:buNone/>
              <a:defRPr/>
            </a:pPr>
            <a:r>
              <a:rPr lang="en-US" sz="1400" b="1" u="sng" dirty="0" smtClean="0"/>
              <a:t> *AMP transaction couldn’t be treated as international transaction in absence of any agreement for incurring such exp.*</a:t>
            </a:r>
            <a:endParaRPr lang="en-US" sz="1500" b="1" u="sng" dirty="0" smtClean="0"/>
          </a:p>
          <a:p>
            <a:pPr algn="just">
              <a:buFont typeface="Arial" charset="0"/>
              <a:buNone/>
              <a:defRPr/>
            </a:pPr>
            <a:r>
              <a:rPr lang="en-US" sz="1500" b="1" dirty="0" smtClean="0"/>
              <a:t>      </a:t>
            </a:r>
            <a:r>
              <a:rPr lang="en-IN" sz="1500" b="1" dirty="0" smtClean="0"/>
              <a:t>*</a:t>
            </a:r>
            <a:r>
              <a:rPr lang="en-IN" sz="1200" b="1" dirty="0"/>
              <a:t>TRANSFER PRICING</a:t>
            </a:r>
            <a:r>
              <a:rPr lang="en-US" sz="1500" b="1" dirty="0" smtClean="0"/>
              <a:t>*</a:t>
            </a:r>
            <a:r>
              <a:rPr lang="en-US" sz="1200" b="1" dirty="0" smtClean="0"/>
              <a:t>          </a:t>
            </a:r>
          </a:p>
          <a:p>
            <a:pPr algn="just">
              <a:buFont typeface="Wingdings" pitchFamily="2" charset="2"/>
              <a:buChar char="q"/>
              <a:defRPr/>
            </a:pPr>
            <a:r>
              <a:rPr lang="en-IN" sz="1200" dirty="0" smtClean="0"/>
              <a:t>Where </a:t>
            </a:r>
            <a:r>
              <a:rPr lang="en-IN" sz="1200" dirty="0"/>
              <a:t>royalties were paid not only for patent but also for a basket of services and it is not a case of TPO that royalty paid was without any use of brand names and further in TP study, royalty payments were found to be at arm's length, no disallowance could be </a:t>
            </a:r>
            <a:r>
              <a:rPr lang="en-IN" sz="1200" dirty="0" smtClean="0"/>
              <a:t>made.</a:t>
            </a:r>
          </a:p>
          <a:p>
            <a:pPr algn="just">
              <a:buFont typeface="Wingdings" pitchFamily="2" charset="2"/>
              <a:buChar char="q"/>
              <a:defRPr/>
            </a:pPr>
            <a:endParaRPr lang="en-IN" sz="1200" dirty="0"/>
          </a:p>
          <a:p>
            <a:pPr algn="just">
              <a:buFont typeface="Wingdings" pitchFamily="2" charset="2"/>
              <a:buChar char="q"/>
              <a:defRPr/>
            </a:pPr>
            <a:r>
              <a:rPr lang="en-IN" sz="1200" dirty="0"/>
              <a:t>Where revenue failed to bring on record any contract or arrangement between </a:t>
            </a:r>
            <a:r>
              <a:rPr lang="en-IN" sz="1200" dirty="0" err="1"/>
              <a:t>assessee</a:t>
            </a:r>
            <a:r>
              <a:rPr lang="en-IN" sz="1200" dirty="0"/>
              <a:t> and its AE for making AMP expenses for promotion of brand of its AE, such AMP transaction would not represent international transaction between </a:t>
            </a:r>
            <a:r>
              <a:rPr lang="en-IN" sz="1200" dirty="0" err="1"/>
              <a:t>assessee</a:t>
            </a:r>
            <a:r>
              <a:rPr lang="en-IN" sz="1200" dirty="0"/>
              <a:t> and its </a:t>
            </a:r>
            <a:r>
              <a:rPr lang="en-IN" sz="1200" dirty="0" smtClean="0"/>
              <a:t>AEs\</a:t>
            </a:r>
          </a:p>
          <a:p>
            <a:pPr algn="just">
              <a:buNone/>
              <a:defRPr/>
            </a:pPr>
            <a:r>
              <a:rPr lang="en-IN" sz="1200" dirty="0"/>
              <a:t/>
            </a:r>
            <a:br>
              <a:rPr lang="en-IN" sz="1200" dirty="0"/>
            </a:br>
            <a:endParaRPr lang="en-US" sz="1200" dirty="0" smtClean="0"/>
          </a:p>
        </p:txBody>
      </p:sp>
      <p:sp>
        <p:nvSpPr>
          <p:cNvPr id="7172" name="Content Placeholder 5"/>
          <p:cNvSpPr>
            <a:spLocks noGrp="1"/>
          </p:cNvSpPr>
          <p:nvPr>
            <p:ph sz="quarter" idx="2"/>
          </p:nvPr>
        </p:nvSpPr>
        <p:spPr>
          <a:xfrm>
            <a:off x="4648200" y="2522220"/>
            <a:ext cx="4038600" cy="2218055"/>
          </a:xfrm>
        </p:spPr>
        <p:txBody>
          <a:bodyPr>
            <a:normAutofit fontScale="92500"/>
          </a:bodyPr>
          <a:lstStyle/>
          <a:p>
            <a:pPr>
              <a:buFont typeface="Wingdings" pitchFamily="2" charset="2"/>
              <a:buChar char="q"/>
            </a:pPr>
            <a:r>
              <a:rPr lang="en-IN" sz="1200" dirty="0" smtClean="0"/>
              <a:t>In computing income of eligible unit, allocation of expenses is to be done among eligible and non-eligible units on basis of number of employees who are directly linked with factory operation</a:t>
            </a:r>
            <a:br>
              <a:rPr lang="en-IN" sz="1200" dirty="0" smtClean="0"/>
            </a:br>
            <a:endParaRPr lang="en-IN" sz="1200" b="1" u="sng" dirty="0" smtClean="0"/>
          </a:p>
          <a:p>
            <a:pPr>
              <a:buFont typeface="Wingdings" pitchFamily="2" charset="2"/>
              <a:buChar char="q"/>
            </a:pPr>
            <a:r>
              <a:rPr lang="en-IN" sz="1200" dirty="0" smtClean="0"/>
              <a:t>Income from sale of scraps is an eligible income in calculating deduction under section 80-IC</a:t>
            </a:r>
          </a:p>
          <a:p>
            <a:pPr>
              <a:buFont typeface="Wingdings" pitchFamily="2" charset="2"/>
              <a:buChar char="q"/>
            </a:pPr>
            <a:endParaRPr lang="en-IN" sz="1200" dirty="0" smtClean="0"/>
          </a:p>
          <a:p>
            <a:pPr>
              <a:buFont typeface="Wingdings" pitchFamily="2" charset="2"/>
              <a:buChar char="q"/>
            </a:pPr>
            <a:r>
              <a:rPr lang="en-IN" sz="1200" dirty="0" smtClean="0"/>
              <a:t>Deduction of education cess on income tax paid by </a:t>
            </a:r>
            <a:r>
              <a:rPr lang="en-IN" sz="1200" dirty="0" err="1" smtClean="0"/>
              <a:t>assessee</a:t>
            </a:r>
            <a:r>
              <a:rPr lang="en-IN" sz="1200" dirty="0" smtClean="0"/>
              <a:t> company was allowable expenditure in computing its total income</a:t>
            </a:r>
          </a:p>
          <a:p>
            <a:pPr algn="just">
              <a:buFont typeface="Arial" charset="0"/>
              <a:buNone/>
            </a:pPr>
            <a:endParaRPr lang="en-US" sz="12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l"/>
            <a:r>
              <a:rPr lang="en-IN" sz="2500" b="1" smtClean="0">
                <a:solidFill>
                  <a:srgbClr val="002060"/>
                </a:solidFill>
              </a:rPr>
              <a:t>International  Taxation</a:t>
            </a:r>
            <a:endParaRPr lang="en-US" sz="1500" smtClean="0"/>
          </a:p>
        </p:txBody>
      </p:sp>
      <p:sp>
        <p:nvSpPr>
          <p:cNvPr id="7171" name="Content Placeholder 5"/>
          <p:cNvSpPr>
            <a:spLocks noGrp="1"/>
          </p:cNvSpPr>
          <p:nvPr>
            <p:ph sz="quarter" idx="1"/>
          </p:nvPr>
        </p:nvSpPr>
        <p:spPr>
          <a:xfrm>
            <a:off x="457200" y="952501"/>
            <a:ext cx="4343400" cy="3940175"/>
          </a:xfrm>
        </p:spPr>
        <p:txBody>
          <a:bodyPr/>
          <a:lstStyle/>
          <a:p>
            <a:pPr algn="just">
              <a:buFont typeface="Arial" charset="0"/>
              <a:buNone/>
              <a:defRPr/>
            </a:pPr>
            <a:endParaRPr lang="en-US" sz="1200" dirty="0" smtClean="0"/>
          </a:p>
          <a:p>
            <a:pPr algn="just">
              <a:buFont typeface="Wingdings" pitchFamily="2" charset="2"/>
              <a:buChar char="Ø"/>
              <a:defRPr/>
            </a:pPr>
            <a:r>
              <a:rPr lang="en-IN" sz="1600" b="1" u="sng" dirty="0"/>
              <a:t>Mumbai - Trib.</a:t>
            </a:r>
            <a:endParaRPr lang="en-US" sz="1600" dirty="0"/>
          </a:p>
          <a:p>
            <a:pPr algn="just">
              <a:buFont typeface="Arial" charset="0"/>
              <a:buNone/>
              <a:defRPr/>
            </a:pPr>
            <a:endParaRPr lang="en-US" sz="1200" dirty="0" smtClean="0"/>
          </a:p>
          <a:p>
            <a:pPr algn="just">
              <a:buFont typeface="Arial" charset="0"/>
              <a:buNone/>
              <a:defRPr/>
            </a:pPr>
            <a:endParaRPr lang="en-US" sz="1200" dirty="0"/>
          </a:p>
          <a:p>
            <a:pPr marL="0" indent="0" algn="just">
              <a:buFont typeface="Arial" charset="0"/>
              <a:buNone/>
              <a:defRPr/>
            </a:pPr>
            <a:r>
              <a:rPr lang="en-IN" sz="1200" b="1" u="sng" dirty="0"/>
              <a:t>*</a:t>
            </a:r>
            <a:r>
              <a:rPr lang="en-IN" sz="1200" b="1" dirty="0"/>
              <a:t>ITAT deleted notional interest as sum paid to AE for allotment of share capital wasn’t sham transaction</a:t>
            </a:r>
            <a:r>
              <a:rPr lang="en-IN" sz="1200" b="1" dirty="0" smtClean="0"/>
              <a:t>.*</a:t>
            </a:r>
          </a:p>
          <a:p>
            <a:pPr marL="0" indent="0" algn="just">
              <a:buFont typeface="Arial" charset="0"/>
              <a:buNone/>
              <a:defRPr/>
            </a:pPr>
            <a:endParaRPr lang="en-IN" sz="1200" b="1" dirty="0"/>
          </a:p>
          <a:p>
            <a:pPr marL="0" indent="0" algn="just">
              <a:buFont typeface="Arial" charset="0"/>
              <a:buNone/>
              <a:defRPr/>
            </a:pPr>
            <a:r>
              <a:rPr lang="en-IN" sz="1200" dirty="0"/>
              <a:t>No addition of notional interest could be made to </a:t>
            </a:r>
            <a:r>
              <a:rPr lang="en-IN" sz="1200" dirty="0" err="1"/>
              <a:t>assessee‘s</a:t>
            </a:r>
            <a:r>
              <a:rPr lang="en-IN" sz="1200" dirty="0"/>
              <a:t> ALP in respect of amount paid to AE for allotment of shares and said transaction was not found bogus or sham on basis of material on record</a:t>
            </a:r>
            <a:endParaRPr lang="en-US" sz="1200" dirty="0"/>
          </a:p>
          <a:p>
            <a:pPr marL="0" indent="0">
              <a:buFont typeface="Arial" charset="0"/>
              <a:buNone/>
              <a:defRPr/>
            </a:pPr>
            <a:endParaRPr lang="en-US" sz="1200" b="1" dirty="0"/>
          </a:p>
          <a:p>
            <a:pPr marL="0" indent="0">
              <a:buFont typeface="Arial" charset="0"/>
              <a:buNone/>
              <a:defRPr/>
            </a:pPr>
            <a:r>
              <a:rPr lang="en-IN" sz="1200" b="1" dirty="0"/>
              <a:t/>
            </a:r>
            <a:br>
              <a:rPr lang="en-IN" sz="1200" b="1" dirty="0"/>
            </a:br>
            <a:r>
              <a:rPr lang="en-IN" sz="1200" dirty="0"/>
              <a:t/>
            </a:r>
            <a:br>
              <a:rPr lang="en-IN" sz="1200" dirty="0"/>
            </a:br>
            <a:endParaRPr lang="en-US" sz="1200" dirty="0" smtClean="0"/>
          </a:p>
        </p:txBody>
      </p:sp>
      <p:sp>
        <p:nvSpPr>
          <p:cNvPr id="8196" name="Content Placeholder 5"/>
          <p:cNvSpPr>
            <a:spLocks noGrp="1"/>
          </p:cNvSpPr>
          <p:nvPr>
            <p:ph sz="quarter" idx="2"/>
          </p:nvPr>
        </p:nvSpPr>
        <p:spPr>
          <a:xfrm>
            <a:off x="4648200" y="1730375"/>
            <a:ext cx="4038600" cy="3009900"/>
          </a:xfrm>
        </p:spPr>
        <p:txBody>
          <a:bodyPr/>
          <a:lstStyle/>
          <a:p>
            <a:pPr>
              <a:buFont typeface="Arial" charset="0"/>
              <a:buNone/>
            </a:pPr>
            <a:endParaRPr lang="en-IN" smtClean="0"/>
          </a:p>
          <a:p>
            <a:pPr>
              <a:buFont typeface="Arial" charset="0"/>
              <a:buNone/>
            </a:pPr>
            <a:endParaRPr lang="en-US" sz="1500" smtClean="0"/>
          </a:p>
          <a:p>
            <a:pPr>
              <a:buFont typeface="Arial" charset="0"/>
              <a:buNone/>
            </a:pPr>
            <a:endParaRPr lang="en-US" sz="1500" smtClean="0"/>
          </a:p>
          <a:p>
            <a:pPr>
              <a:buFont typeface="Arial" charset="0"/>
              <a:buNone/>
            </a:pPr>
            <a:endParaRPr lang="en-US" sz="1500" smtClean="0"/>
          </a:p>
          <a:p>
            <a:pPr>
              <a:buFont typeface="Arial" charset="0"/>
              <a:buNone/>
            </a:pPr>
            <a:r>
              <a:rPr lang="en-US" sz="1500" smtClean="0"/>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algn="l"/>
            <a:r>
              <a:rPr lang="en-IN" sz="2500" b="1" smtClean="0">
                <a:solidFill>
                  <a:srgbClr val="002060"/>
                </a:solidFill>
              </a:rPr>
              <a:t>GST</a:t>
            </a:r>
            <a:endParaRPr lang="en-US" sz="1500" smtClean="0"/>
          </a:p>
        </p:txBody>
      </p:sp>
      <p:sp>
        <p:nvSpPr>
          <p:cNvPr id="9219" name="Content Placeholder 5"/>
          <p:cNvSpPr>
            <a:spLocks noGrp="1"/>
          </p:cNvSpPr>
          <p:nvPr>
            <p:ph sz="quarter" idx="1"/>
          </p:nvPr>
        </p:nvSpPr>
        <p:spPr>
          <a:xfrm>
            <a:off x="457202" y="952501"/>
            <a:ext cx="4391025" cy="3940175"/>
          </a:xfrm>
        </p:spPr>
        <p:txBody>
          <a:bodyPr/>
          <a:lstStyle/>
          <a:p>
            <a:pPr algn="just">
              <a:buFont typeface="Wingdings" pitchFamily="2" charset="2"/>
              <a:buChar char="Ø"/>
            </a:pPr>
            <a:r>
              <a:rPr lang="en-US" sz="1500" b="1" smtClean="0"/>
              <a:t> </a:t>
            </a:r>
            <a:r>
              <a:rPr lang="en-US" sz="1600" b="1" u="sng" smtClean="0"/>
              <a:t>GSTIN</a:t>
            </a:r>
          </a:p>
          <a:p>
            <a:pPr algn="just">
              <a:buFont typeface="Arial" charset="0"/>
              <a:buNone/>
            </a:pPr>
            <a:endParaRPr lang="en-US" sz="1500" b="1" smtClean="0"/>
          </a:p>
          <a:p>
            <a:pPr algn="just">
              <a:buFont typeface="Arial" charset="0"/>
              <a:buNone/>
            </a:pPr>
            <a:r>
              <a:rPr lang="en-US" sz="1500" b="1" smtClean="0"/>
              <a:t>      </a:t>
            </a:r>
            <a:r>
              <a:rPr lang="en-IN" sz="1500" b="1" smtClean="0"/>
              <a:t>*Statistical Report by GSTN on 3 Years completion of GST*</a:t>
            </a:r>
            <a:endParaRPr lang="en-US" sz="1500" b="1" smtClean="0"/>
          </a:p>
          <a:p>
            <a:pPr algn="just">
              <a:buFont typeface="Arial" charset="0"/>
              <a:buNone/>
            </a:pPr>
            <a:endParaRPr lang="en-IN" sz="1500" b="1" smtClean="0"/>
          </a:p>
          <a:p>
            <a:pPr algn="just">
              <a:buFont typeface="Arial" charset="0"/>
              <a:buNone/>
            </a:pPr>
            <a:r>
              <a:rPr lang="en-US" sz="1200" smtClean="0"/>
              <a:t>          </a:t>
            </a:r>
            <a:r>
              <a:rPr lang="en-IN" sz="1200" smtClean="0"/>
              <a:t>Goods and Services Tax Network (‘GSTN’) has released statistical report on completion of 3 Years of GST. This report compiles data of registration, returns filed, payment of taxes, generation of e-way bills, etc. and GSTN outreach initiatives undertaken as on 30 June, 2020.</a:t>
            </a:r>
            <a:endParaRPr lang="en-US" sz="1200" smtClean="0"/>
          </a:p>
          <a:p>
            <a:pPr algn="just">
              <a:buFont typeface="Arial" charset="0"/>
              <a:buNone/>
            </a:pPr>
            <a:endParaRPr lang="en-US" sz="1000" smtClean="0"/>
          </a:p>
        </p:txBody>
      </p:sp>
      <p:sp>
        <p:nvSpPr>
          <p:cNvPr id="9220" name="Content Placeholder 5"/>
          <p:cNvSpPr>
            <a:spLocks noGrp="1"/>
          </p:cNvSpPr>
          <p:nvPr>
            <p:ph sz="quarter" idx="2"/>
          </p:nvPr>
        </p:nvSpPr>
        <p:spPr>
          <a:xfrm>
            <a:off x="4648200" y="1730375"/>
            <a:ext cx="4038600" cy="3009900"/>
          </a:xfrm>
        </p:spPr>
        <p:txBody>
          <a:bodyPr/>
          <a:lstStyle/>
          <a:p>
            <a:pPr>
              <a:buFont typeface="Arial" charset="0"/>
              <a:buNone/>
            </a:pPr>
            <a:r>
              <a:rPr lang="en-IN" sz="1500" smtClean="0"/>
              <a:t>.</a:t>
            </a:r>
            <a:endParaRPr lang="en-US" sz="15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algn="l"/>
            <a:r>
              <a:rPr lang="en-IN" sz="2500" b="1" smtClean="0">
                <a:solidFill>
                  <a:srgbClr val="002060"/>
                </a:solidFill>
              </a:rPr>
              <a:t>GST</a:t>
            </a:r>
            <a:endParaRPr lang="en-IN" sz="2500" smtClean="0"/>
          </a:p>
        </p:txBody>
      </p:sp>
      <p:sp>
        <p:nvSpPr>
          <p:cNvPr id="10243" name="Content Placeholder 2"/>
          <p:cNvSpPr>
            <a:spLocks noGrp="1"/>
          </p:cNvSpPr>
          <p:nvPr>
            <p:ph sz="quarter" idx="1"/>
          </p:nvPr>
        </p:nvSpPr>
        <p:spPr>
          <a:xfrm>
            <a:off x="400050" y="971550"/>
            <a:ext cx="4438650" cy="2705100"/>
          </a:xfrm>
        </p:spPr>
        <p:txBody>
          <a:bodyPr/>
          <a:lstStyle/>
          <a:p>
            <a:pPr>
              <a:buFont typeface="Wingdings" pitchFamily="2" charset="2"/>
              <a:buChar char="Ø"/>
              <a:defRPr/>
            </a:pPr>
            <a:r>
              <a:rPr lang="en-IN" sz="1600" b="1" u="sng" dirty="0" smtClean="0"/>
              <a:t>AAR - </a:t>
            </a:r>
            <a:r>
              <a:rPr lang="en-IN" sz="1600" b="1" u="sng" dirty="0"/>
              <a:t>UTTARAKHAND</a:t>
            </a:r>
            <a:endParaRPr lang="en-IN" sz="1600" b="1" u="sng" dirty="0" smtClean="0"/>
          </a:p>
          <a:p>
            <a:pPr marL="0" indent="0">
              <a:buFont typeface="Arial" charset="0"/>
              <a:buNone/>
              <a:defRPr/>
            </a:pPr>
            <a:endParaRPr lang="en-IN" sz="1200" dirty="0" smtClean="0"/>
          </a:p>
          <a:p>
            <a:pPr marL="0" indent="0">
              <a:buFont typeface="Arial" charset="0"/>
              <a:buNone/>
              <a:defRPr/>
            </a:pPr>
            <a:r>
              <a:rPr lang="en-IN" sz="1500" b="1" dirty="0"/>
              <a:t>*Royalty paid to State Govt. for extraction of sand, gravels, etc., from river bed attracts 18% GST: </a:t>
            </a:r>
            <a:r>
              <a:rPr lang="en-IN" sz="1500" b="1" dirty="0" err="1"/>
              <a:t>Utt</a:t>
            </a:r>
            <a:r>
              <a:rPr lang="en-IN" sz="1500" b="1" dirty="0"/>
              <a:t>. AAR</a:t>
            </a:r>
            <a:r>
              <a:rPr lang="en-IN" sz="1500" b="1" dirty="0" smtClean="0"/>
              <a:t>*</a:t>
            </a:r>
          </a:p>
          <a:p>
            <a:pPr marL="0" indent="0">
              <a:buFont typeface="Arial" charset="0"/>
              <a:buNone/>
              <a:defRPr/>
            </a:pPr>
            <a:endParaRPr lang="en-IN" sz="1500" b="1" dirty="0" smtClean="0"/>
          </a:p>
          <a:p>
            <a:pPr marL="0" indent="0" algn="just">
              <a:buFont typeface="Arial" charset="0"/>
              <a:buNone/>
              <a:defRPr/>
            </a:pPr>
            <a:r>
              <a:rPr lang="en-IN" sz="1200" dirty="0"/>
              <a:t>State forest development corporation allowing </a:t>
            </a:r>
            <a:r>
              <a:rPr lang="en-IN" sz="1200" dirty="0" err="1"/>
              <a:t>Reta</a:t>
            </a:r>
            <a:r>
              <a:rPr lang="en-IN" sz="1200" dirty="0"/>
              <a:t>, </a:t>
            </a:r>
            <a:r>
              <a:rPr lang="en-IN" sz="1200" dirty="0" err="1"/>
              <a:t>Bajri</a:t>
            </a:r>
            <a:r>
              <a:rPr lang="en-IN" sz="1200" dirty="0"/>
              <a:t>, Boulders extraction from river beds in forest area liable to pay 5 per cent GST during period 1-7-2017 to 31-12-2018 while 18 per cent from 1-1-2019 </a:t>
            </a:r>
            <a:r>
              <a:rPr lang="en-IN" sz="1200" dirty="0" smtClean="0"/>
              <a:t>onward.</a:t>
            </a:r>
          </a:p>
        </p:txBody>
      </p:sp>
      <p:sp>
        <p:nvSpPr>
          <p:cNvPr id="10244" name="Content Placeholder 3"/>
          <p:cNvSpPr>
            <a:spLocks noGrp="1"/>
          </p:cNvSpPr>
          <p:nvPr>
            <p:ph sz="quarter" idx="2"/>
          </p:nvPr>
        </p:nvSpPr>
        <p:spPr>
          <a:xfrm>
            <a:off x="4924427" y="1828801"/>
            <a:ext cx="3762375" cy="2771775"/>
          </a:xfrm>
        </p:spPr>
        <p:txBody>
          <a:bodyPr/>
          <a:lstStyle/>
          <a:p>
            <a:pPr>
              <a:buFont typeface="Wingdings" pitchFamily="2" charset="2"/>
              <a:buChar char="Ø"/>
              <a:defRPr/>
            </a:pPr>
            <a:r>
              <a:rPr lang="en-IN" sz="1600" b="1" u="sng" dirty="0"/>
              <a:t>AAR </a:t>
            </a:r>
            <a:r>
              <a:rPr lang="en-IN" sz="1600" b="1" u="sng" dirty="0" smtClean="0"/>
              <a:t>- WEST BENGAL</a:t>
            </a:r>
          </a:p>
          <a:p>
            <a:pPr marL="0" indent="0">
              <a:buFont typeface="Arial" charset="0"/>
              <a:buNone/>
              <a:defRPr/>
            </a:pPr>
            <a:endParaRPr lang="en-IN" sz="1600" b="1" u="sng" dirty="0"/>
          </a:p>
          <a:p>
            <a:pPr marL="0" indent="0">
              <a:buFont typeface="Arial" charset="0"/>
              <a:buNone/>
              <a:defRPr/>
            </a:pPr>
            <a:r>
              <a:rPr lang="en-IN" sz="1200" b="1" dirty="0"/>
              <a:t>*No RCM on Reimbursement of Legal Aid Expenses; No GST on providing Aid to women survivors: WB AAR</a:t>
            </a:r>
            <a:r>
              <a:rPr lang="en-IN" sz="1200" b="1" dirty="0" smtClean="0"/>
              <a:t>*</a:t>
            </a:r>
          </a:p>
          <a:p>
            <a:pPr marL="0" indent="0">
              <a:buFont typeface="Arial" charset="0"/>
              <a:buNone/>
              <a:defRPr/>
            </a:pPr>
            <a:endParaRPr lang="en-IN" sz="1200" dirty="0"/>
          </a:p>
          <a:p>
            <a:pPr marL="0" indent="0">
              <a:buFont typeface="Arial" charset="0"/>
              <a:buNone/>
              <a:defRPr/>
            </a:pPr>
            <a:r>
              <a:rPr lang="en-IN" sz="1200" dirty="0"/>
              <a:t>Applicant extending legal, medical and financial support services to women survivors of sexual and other violence, is not liable to pay tax on its </a:t>
            </a:r>
            <a:r>
              <a:rPr lang="en-IN" sz="1200" dirty="0" smtClean="0"/>
              <a:t>activities.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algn="l"/>
            <a:r>
              <a:rPr lang="en-IN" sz="2500" b="1" smtClean="0">
                <a:solidFill>
                  <a:srgbClr val="002060"/>
                </a:solidFill>
              </a:rPr>
              <a:t>GST</a:t>
            </a:r>
            <a:endParaRPr lang="en-IN" sz="2500" smtClean="0"/>
          </a:p>
        </p:txBody>
      </p:sp>
      <p:sp>
        <p:nvSpPr>
          <p:cNvPr id="3" name="Content Placeholder 2"/>
          <p:cNvSpPr>
            <a:spLocks noGrp="1"/>
          </p:cNvSpPr>
          <p:nvPr>
            <p:ph sz="quarter" idx="1"/>
          </p:nvPr>
        </p:nvSpPr>
        <p:spPr>
          <a:xfrm>
            <a:off x="457201" y="914401"/>
            <a:ext cx="4295775" cy="2532063"/>
          </a:xfrm>
        </p:spPr>
        <p:txBody>
          <a:bodyPr/>
          <a:lstStyle/>
          <a:p>
            <a:pPr>
              <a:buFont typeface="Wingdings" pitchFamily="2" charset="2"/>
              <a:buChar char="Ø"/>
              <a:defRPr/>
            </a:pPr>
            <a:r>
              <a:rPr lang="en-IN" sz="1600" b="1" u="sng" dirty="0"/>
              <a:t>AAR -  </a:t>
            </a:r>
            <a:r>
              <a:rPr lang="en-IN" sz="1600" b="1" u="sng" dirty="0" smtClean="0"/>
              <a:t>GUJARAT</a:t>
            </a:r>
          </a:p>
          <a:p>
            <a:pPr marL="0" indent="0">
              <a:buFont typeface="Arial" charset="0"/>
              <a:buNone/>
              <a:defRPr/>
            </a:pPr>
            <a:endParaRPr lang="en-IN" sz="1300" b="1" u="sng" dirty="0"/>
          </a:p>
          <a:p>
            <a:pPr marL="0" indent="0">
              <a:buFont typeface="Arial" charset="0"/>
              <a:buNone/>
              <a:defRPr/>
            </a:pPr>
            <a:r>
              <a:rPr lang="en-IN" sz="1300" b="1" dirty="0"/>
              <a:t>*Fuel conversion electronic parts used in vehicles are classified under HSN 8708, attracts 28% GST*</a:t>
            </a:r>
            <a:endParaRPr lang="en-IN" sz="1300" b="1" dirty="0" smtClean="0"/>
          </a:p>
          <a:p>
            <a:pPr marL="0" indent="0">
              <a:buFont typeface="Arial" charset="0"/>
              <a:buNone/>
              <a:defRPr/>
            </a:pPr>
            <a:endParaRPr lang="en-IN" sz="1500" b="1" dirty="0"/>
          </a:p>
          <a:p>
            <a:pPr marL="0" indent="0" algn="just">
              <a:buFont typeface="Arial" charset="0"/>
              <a:buNone/>
              <a:defRPr/>
            </a:pPr>
            <a:r>
              <a:rPr lang="en-IN" sz="1200" dirty="0"/>
              <a:t>Change over switch, Emulator, Timing Advance Processor, Pressure </a:t>
            </a:r>
            <a:r>
              <a:rPr lang="en-IN" sz="1200" dirty="0" err="1"/>
              <a:t>Guage</a:t>
            </a:r>
            <a:r>
              <a:rPr lang="en-IN" sz="1200" dirty="0"/>
              <a:t> manufactured fall under HSN code 87089900 ; rate of SGST and CGST would be 28% (14% SGST + 14% CGST)</a:t>
            </a:r>
            <a:endParaRPr lang="en-IN" sz="1500" b="1" dirty="0"/>
          </a:p>
          <a:p>
            <a:pPr marL="0" indent="0">
              <a:buFont typeface="Arial" charset="0"/>
              <a:buNone/>
              <a:defRPr/>
            </a:pPr>
            <a:endParaRPr lang="en-IN" sz="1500" b="1" dirty="0" smtClean="0"/>
          </a:p>
          <a:p>
            <a:pPr marL="0" indent="0">
              <a:buFont typeface="Arial" charset="0"/>
              <a:buNone/>
              <a:defRPr/>
            </a:pPr>
            <a:endParaRPr lang="en-IN" sz="1600" b="1" u="sng" dirty="0"/>
          </a:p>
        </p:txBody>
      </p:sp>
      <p:sp>
        <p:nvSpPr>
          <p:cNvPr id="11268" name="Content Placeholder 3"/>
          <p:cNvSpPr>
            <a:spLocks noGrp="1"/>
          </p:cNvSpPr>
          <p:nvPr>
            <p:ph sz="quarter" idx="2"/>
          </p:nvPr>
        </p:nvSpPr>
        <p:spPr>
          <a:xfrm>
            <a:off x="4743450" y="900114"/>
            <a:ext cx="3943350" cy="2519362"/>
          </a:xfrm>
        </p:spPr>
        <p:txBody>
          <a:bodyPr/>
          <a:lstStyle/>
          <a:p>
            <a:pPr marL="0" indent="0">
              <a:buFont typeface="Arial" charset="0"/>
              <a:buNone/>
            </a:pPr>
            <a:endParaRPr lang="en-IN" sz="1500" b="1" smtClean="0"/>
          </a:p>
          <a:p>
            <a:pPr marL="0" indent="0">
              <a:buFont typeface="Arial" charset="0"/>
              <a:buNone/>
            </a:pPr>
            <a:endParaRPr lang="en-IN" sz="1500" b="1" smtClean="0"/>
          </a:p>
          <a:p>
            <a:pPr marL="0" indent="0">
              <a:buFont typeface="Arial" charset="0"/>
              <a:buNone/>
            </a:pPr>
            <a:endParaRPr lang="en-IN" sz="1500" b="1" smtClean="0"/>
          </a:p>
          <a:p>
            <a:pPr marL="0" indent="0">
              <a:buFont typeface="Arial" charset="0"/>
              <a:buNone/>
            </a:pPr>
            <a:endParaRPr lang="en-IN" sz="1500" b="1"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algn="l"/>
            <a:r>
              <a:rPr lang="en-IN" sz="2500" b="1" smtClean="0">
                <a:solidFill>
                  <a:srgbClr val="002060"/>
                </a:solidFill>
              </a:rPr>
              <a:t>GST</a:t>
            </a:r>
            <a:endParaRPr lang="en-IN" sz="2500" smtClean="0"/>
          </a:p>
        </p:txBody>
      </p:sp>
      <p:sp>
        <p:nvSpPr>
          <p:cNvPr id="12291" name="Content Placeholder 2"/>
          <p:cNvSpPr>
            <a:spLocks noGrp="1"/>
          </p:cNvSpPr>
          <p:nvPr>
            <p:ph sz="quarter" idx="1"/>
          </p:nvPr>
        </p:nvSpPr>
        <p:spPr>
          <a:xfrm>
            <a:off x="381000" y="900114"/>
            <a:ext cx="4114800" cy="2986087"/>
          </a:xfrm>
        </p:spPr>
        <p:txBody>
          <a:bodyPr>
            <a:normAutofit/>
          </a:bodyPr>
          <a:lstStyle/>
          <a:p>
            <a:pPr>
              <a:buFont typeface="Wingdings" pitchFamily="2" charset="2"/>
              <a:buChar char="Ø"/>
              <a:defRPr/>
            </a:pPr>
            <a:r>
              <a:rPr lang="en-IN" sz="1600" b="1" u="sng" dirty="0" smtClean="0"/>
              <a:t>DELHI HIGH COURT</a:t>
            </a:r>
          </a:p>
          <a:p>
            <a:pPr marL="0" indent="0">
              <a:buFont typeface="Arial" charset="0"/>
              <a:buNone/>
              <a:defRPr/>
            </a:pPr>
            <a:endParaRPr lang="en-IN" sz="1500" b="1" dirty="0" smtClean="0"/>
          </a:p>
          <a:p>
            <a:pPr marL="0" indent="0">
              <a:buFont typeface="Arial" charset="0"/>
              <a:buNone/>
              <a:defRPr/>
            </a:pPr>
            <a:r>
              <a:rPr lang="en-IN" sz="1300" b="1" dirty="0"/>
              <a:t>*Delhi HC didn’t allow Provisional Manual filing of TRAN-1 basis Brand Equity’s decision; Matter is pending before SC*</a:t>
            </a:r>
            <a:endParaRPr lang="en-IN" sz="1300" b="1" dirty="0" smtClean="0"/>
          </a:p>
          <a:p>
            <a:pPr marL="0" indent="0">
              <a:buFont typeface="Arial" charset="0"/>
              <a:buNone/>
              <a:defRPr/>
            </a:pPr>
            <a:endParaRPr lang="en-IN" sz="1200" dirty="0" smtClean="0"/>
          </a:p>
          <a:p>
            <a:pPr marL="0" indent="0">
              <a:buFont typeface="Arial" charset="0"/>
              <a:buNone/>
              <a:defRPr/>
            </a:pPr>
            <a:r>
              <a:rPr lang="en-IN" sz="1200" dirty="0"/>
              <a:t>Where decision of High Court in 'Brand Equity Treaties Limited' allowing filing of GST TRAN-I Form was pending consideration before Supreme Court and its operation was stayed, prayer for allowing provisional manual filing of GST Tran-I Form could not be accepted as High Court had power, if required, to direct respondents to accept GST Tran-I Form at a later point of </a:t>
            </a:r>
            <a:r>
              <a:rPr lang="en-IN" sz="1200" dirty="0" smtClean="0"/>
              <a:t>time.</a:t>
            </a:r>
          </a:p>
        </p:txBody>
      </p:sp>
      <p:sp>
        <p:nvSpPr>
          <p:cNvPr id="12292" name="Content Placeholder 3"/>
          <p:cNvSpPr>
            <a:spLocks noGrp="1"/>
          </p:cNvSpPr>
          <p:nvPr>
            <p:ph sz="quarter" idx="2"/>
          </p:nvPr>
        </p:nvSpPr>
        <p:spPr/>
        <p:txBody>
          <a:bodyPr>
            <a:normAutofit/>
          </a:bodyPr>
          <a:lstStyle/>
          <a:p>
            <a:endParaRPr lang="en-IN"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IN" dirty="0" smtClean="0"/>
              <a:t>IBC</a:t>
            </a:r>
            <a:endParaRPr lang="en-US" dirty="0"/>
          </a:p>
        </p:txBody>
      </p:sp>
      <p:sp>
        <p:nvSpPr>
          <p:cNvPr id="3" name="Content Placeholder 2"/>
          <p:cNvSpPr>
            <a:spLocks noGrp="1"/>
          </p:cNvSpPr>
          <p:nvPr>
            <p:ph sz="quarter" idx="1"/>
          </p:nvPr>
        </p:nvSpPr>
        <p:spPr/>
        <p:txBody>
          <a:bodyPr>
            <a:normAutofit/>
          </a:bodyPr>
          <a:lstStyle/>
          <a:p>
            <a:pPr algn="just">
              <a:buNone/>
            </a:pPr>
            <a:r>
              <a:rPr lang="en-US" sz="1100" dirty="0" smtClean="0"/>
              <a:t>IBC  </a:t>
            </a:r>
            <a:r>
              <a:rPr lang="en-US" sz="1100" b="1" dirty="0" smtClean="0"/>
              <a:t>Initiation of CIRP was to be dismissed when default of debt being paid to operational creditor: NCLT* NCLT - Kochi  </a:t>
            </a:r>
            <a:r>
              <a:rPr lang="en-US" sz="1100" dirty="0" smtClean="0"/>
              <a:t>Where operational creditor supplied goods to corporate debtor for which corporate debtor failed to make payments and corporate debtor had not raised any dispute in respect of goods and amount to be paid, thus, corporate debtor being in default of a debt due and payable, application filed by operational creditor under section 9 for initiation of corporate insolvency resolution process against corporate debtor was to be admitted </a:t>
            </a:r>
          </a:p>
          <a:p>
            <a:pPr algn="just">
              <a:buNone/>
            </a:pPr>
            <a:endParaRPr lang="en-IN" sz="1100" dirty="0" smtClean="0"/>
          </a:p>
          <a:p>
            <a:pPr algn="just">
              <a:buNone/>
            </a:pPr>
            <a:r>
              <a:rPr lang="en-US" sz="1100" dirty="0" smtClean="0"/>
              <a:t>IBC </a:t>
            </a:r>
            <a:r>
              <a:rPr lang="en-US" sz="1100" b="1" dirty="0" smtClean="0"/>
              <a:t>CIRP dismissed when financial creditor failed to place on record of any financial contract on agreement related to loan NCLT- Chennai  </a:t>
            </a:r>
            <a:r>
              <a:rPr lang="en-US" sz="1100" dirty="0" smtClean="0"/>
              <a:t>Where financial creditor had not placed on record any Financial Contract or </a:t>
            </a:r>
            <a:r>
              <a:rPr lang="en-US" sz="1100" dirty="0" err="1" smtClean="0"/>
              <a:t>agreeement</a:t>
            </a:r>
            <a:r>
              <a:rPr lang="en-US" sz="1100" dirty="0" smtClean="0"/>
              <a:t> in pursuance of which loan was disbursed to corporate debtor and in absence thereof, default on part of corporate debtor could not be ascertained, application filed by financial creditor to initiate corporate insolvency resolution process (CIRP) against corporate debtor was to be dismissed</a:t>
            </a:r>
            <a:endParaRPr lang="en-US" sz="1100" dirty="0"/>
          </a:p>
        </p:txBody>
      </p:sp>
      <p:sp>
        <p:nvSpPr>
          <p:cNvPr id="4" name="Content Placeholder 3"/>
          <p:cNvSpPr>
            <a:spLocks noGrp="1"/>
          </p:cNvSpPr>
          <p:nvPr>
            <p:ph sz="quarter" idx="2"/>
          </p:nvPr>
        </p:nvSpPr>
        <p:spPr>
          <a:xfrm>
            <a:off x="4648200" y="2293621"/>
            <a:ext cx="4038600" cy="2354579"/>
          </a:xfrm>
        </p:spPr>
        <p:txBody>
          <a:bodyPr>
            <a:normAutofit/>
          </a:bodyPr>
          <a:lstStyle/>
          <a:p>
            <a:pPr algn="just"/>
            <a:r>
              <a:rPr lang="en-US" sz="1000" b="1" dirty="0" smtClean="0"/>
              <a:t>IBC NCLT - New Delhi </a:t>
            </a:r>
            <a:r>
              <a:rPr lang="en-US" sz="1000" dirty="0" smtClean="0"/>
              <a:t> IBC Insolvency plea admitted against corporate debtor on failure to make payment of financial debt*  Where corporate debtor had availed credit facilities and there had been default in payment of financial debt, application filed by financial creditor under section 7 with detail particulars of financial debt including documents, records and evidence of default, being complete in all respects was to be admitted  </a:t>
            </a:r>
          </a:p>
          <a:p>
            <a:pPr algn="just"/>
            <a:endParaRPr lang="en-US" sz="1000" dirty="0" smtClean="0"/>
          </a:p>
          <a:p>
            <a:pPr algn="just"/>
            <a:r>
              <a:rPr lang="en-US" sz="1000" b="1" dirty="0" smtClean="0"/>
              <a:t>IBC  Delhi - NCLT </a:t>
            </a:r>
            <a:r>
              <a:rPr lang="en-US" sz="1000" dirty="0" smtClean="0"/>
              <a:t>order admitting plea u/s 9 in case where default amount was less than Rs.1 cr. was to be stayed In view of Notification No. S.O. 1205 (E) dated 24-03-2020, subsequent order passed by NCLT admitting application under section 9 in petitioner's case where defaulted amount was less than Rs one </a:t>
            </a:r>
            <a:r>
              <a:rPr lang="en-US" sz="1000" dirty="0" err="1" smtClean="0"/>
              <a:t>crore</a:t>
            </a:r>
            <a:r>
              <a:rPr lang="en-US" sz="1000" dirty="0" smtClean="0"/>
              <a:t>, was to be stayed</a:t>
            </a:r>
            <a:endParaRPr lang="en-US" sz="1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spcBef>
                <a:spcPct val="0"/>
              </a:spcBef>
              <a:spcAft>
                <a:spcPct val="0"/>
              </a:spcAft>
            </a:pPr>
            <a:r>
              <a:rPr lang="en-IN" b="1" smtClean="0">
                <a:solidFill>
                  <a:srgbClr val="002060"/>
                </a:solidFill>
                <a:latin typeface="Arial" charset="0"/>
                <a:cs typeface="Arial" charset="0"/>
              </a:rPr>
              <a:t>******************</a:t>
            </a:r>
            <a:endParaRPr lang="en-US" b="1" smtClean="0">
              <a:solidFill>
                <a:srgbClr val="002060"/>
              </a:solidFill>
              <a:latin typeface="Arial" charset="0"/>
              <a:cs typeface="Arial" charset="0"/>
            </a:endParaRPr>
          </a:p>
        </p:txBody>
      </p:sp>
      <p:sp>
        <p:nvSpPr>
          <p:cNvPr id="3" name="Text Placeholder 2"/>
          <p:cNvSpPr>
            <a:spLocks noGrp="1"/>
          </p:cNvSpPr>
          <p:nvPr>
            <p:ph type="body" idx="1"/>
          </p:nvPr>
        </p:nvSpPr>
        <p:spPr>
          <a:xfrm>
            <a:off x="319088" y="1125538"/>
            <a:ext cx="8520112" cy="3416300"/>
          </a:xfrm>
        </p:spPr>
        <p:txBody>
          <a:bodyPr rtlCol="0"/>
          <a:lstStyle/>
          <a:p>
            <a:pPr eaLnBrk="1" fontAlgn="auto" hangingPunct="1">
              <a:buFont typeface="Arial" charset="0"/>
              <a:buNone/>
              <a:defRPr/>
            </a:pPr>
            <a:endParaRPr lang="en-IN" dirty="0" smtClean="0">
              <a:solidFill>
                <a:srgbClr val="7030A0"/>
              </a:solidFill>
            </a:endParaRPr>
          </a:p>
          <a:p>
            <a:pPr marL="0" indent="0" algn="ctr" eaLnBrk="1" fontAlgn="auto" hangingPunct="1">
              <a:spcBef>
                <a:spcPct val="0"/>
              </a:spcBef>
              <a:spcAft>
                <a:spcPct val="0"/>
              </a:spcAft>
              <a:buClr>
                <a:srgbClr val="595959"/>
              </a:buClr>
              <a:buFont typeface="Arial" charset="0"/>
              <a:buNone/>
              <a:defRPr/>
            </a:pPr>
            <a:r>
              <a:rPr lang="en-IN" sz="2000" b="1" dirty="0" smtClean="0">
                <a:solidFill>
                  <a:srgbClr val="002060"/>
                </a:solidFill>
                <a:latin typeface="Arial" charset="0"/>
                <a:cs typeface="Arial" charset="0"/>
              </a:rPr>
              <a:t>Thank You !</a:t>
            </a:r>
          </a:p>
          <a:p>
            <a:pPr marL="0" indent="0" algn="ctr" eaLnBrk="1" fontAlgn="auto" hangingPunct="1">
              <a:spcBef>
                <a:spcPct val="0"/>
              </a:spcBef>
              <a:spcAft>
                <a:spcPct val="0"/>
              </a:spcAft>
              <a:buClr>
                <a:srgbClr val="595959"/>
              </a:buClr>
              <a:buFont typeface="Arial" charset="0"/>
              <a:buNone/>
              <a:defRPr/>
            </a:pPr>
            <a:endParaRPr lang="en-IN" sz="2000" b="1" dirty="0" smtClean="0">
              <a:solidFill>
                <a:srgbClr val="002060"/>
              </a:solidFill>
              <a:latin typeface="Arial" charset="0"/>
              <a:cs typeface="Arial" charset="0"/>
            </a:endParaRPr>
          </a:p>
          <a:p>
            <a:pPr marL="26988" algn="ctr" eaLnBrk="1" fontAlgn="auto" hangingPunct="1">
              <a:spcBef>
                <a:spcPct val="0"/>
              </a:spcBef>
              <a:buClr>
                <a:srgbClr val="595959"/>
              </a:buClr>
              <a:buFont typeface="Wingdings 2" pitchFamily="18" charset="2"/>
              <a:buNone/>
              <a:defRPr/>
            </a:pPr>
            <a:r>
              <a:rPr lang="en-IN" sz="2000" b="1" dirty="0" smtClean="0">
                <a:solidFill>
                  <a:srgbClr val="002060"/>
                </a:solidFill>
                <a:latin typeface="Arial" charset="0"/>
                <a:cs typeface="Arial" charset="0"/>
              </a:rPr>
              <a:t>CS </a:t>
            </a:r>
            <a:r>
              <a:rPr lang="en-IN" sz="2000" b="1" dirty="0" err="1" smtClean="0">
                <a:solidFill>
                  <a:srgbClr val="002060"/>
                </a:solidFill>
                <a:latin typeface="Arial" charset="0"/>
                <a:cs typeface="Arial" charset="0"/>
              </a:rPr>
              <a:t>Bipul</a:t>
            </a:r>
            <a:r>
              <a:rPr lang="en-IN" sz="2000" b="1" dirty="0" smtClean="0">
                <a:solidFill>
                  <a:srgbClr val="002060"/>
                </a:solidFill>
                <a:latin typeface="Arial" charset="0"/>
                <a:cs typeface="Arial" charset="0"/>
              </a:rPr>
              <a:t> Kumar</a:t>
            </a:r>
          </a:p>
          <a:p>
            <a:pPr marL="26988" algn="ctr" eaLnBrk="1" fontAlgn="auto" hangingPunct="1">
              <a:spcBef>
                <a:spcPct val="0"/>
              </a:spcBef>
              <a:buClr>
                <a:srgbClr val="595959"/>
              </a:buClr>
              <a:buFont typeface="Wingdings 2" pitchFamily="18" charset="2"/>
              <a:buNone/>
              <a:defRPr/>
            </a:pPr>
            <a:endParaRPr lang="en-IN" sz="2000" b="1" dirty="0" smtClean="0">
              <a:solidFill>
                <a:srgbClr val="002060"/>
              </a:solidFill>
              <a:latin typeface="Arial" charset="0"/>
              <a:cs typeface="Arial" charset="0"/>
            </a:endParaRPr>
          </a:p>
          <a:p>
            <a:pPr marL="26988" algn="ctr" eaLnBrk="1" fontAlgn="auto" hangingPunct="1">
              <a:spcBef>
                <a:spcPct val="0"/>
              </a:spcBef>
              <a:buClr>
                <a:srgbClr val="595959"/>
              </a:buClr>
              <a:buFont typeface="Wingdings 2" pitchFamily="18" charset="2"/>
              <a:buNone/>
              <a:defRPr/>
            </a:pPr>
            <a:r>
              <a:rPr lang="en-IN" sz="2000" b="1" dirty="0" smtClean="0">
                <a:solidFill>
                  <a:srgbClr val="002060"/>
                </a:solidFill>
                <a:latin typeface="Arial" charset="0"/>
                <a:cs typeface="Arial" charset="0"/>
              </a:rPr>
              <a:t>Contact us</a:t>
            </a:r>
          </a:p>
          <a:p>
            <a:pPr marL="26988" algn="ctr" eaLnBrk="1" fontAlgn="auto" hangingPunct="1">
              <a:spcBef>
                <a:spcPct val="0"/>
              </a:spcBef>
              <a:buClr>
                <a:srgbClr val="595959"/>
              </a:buClr>
              <a:buFont typeface="Wingdings 2" pitchFamily="18" charset="2"/>
              <a:buNone/>
              <a:defRPr/>
            </a:pPr>
            <a:r>
              <a:rPr lang="en-IN" sz="2000" b="1" dirty="0" smtClean="0">
                <a:solidFill>
                  <a:srgbClr val="002060"/>
                </a:solidFill>
                <a:latin typeface="Arial" charset="0"/>
                <a:cs typeface="Arial" charset="0"/>
              </a:rPr>
              <a:t>bkumarcs@gmail.com</a:t>
            </a:r>
          </a:p>
          <a:p>
            <a:pPr marL="26988" algn="ctr" eaLnBrk="1" fontAlgn="auto" hangingPunct="1">
              <a:spcBef>
                <a:spcPct val="0"/>
              </a:spcBef>
              <a:buClr>
                <a:srgbClr val="595959"/>
              </a:buClr>
              <a:buFont typeface="Wingdings 2" pitchFamily="18" charset="2"/>
              <a:buNone/>
              <a:defRPr/>
            </a:pPr>
            <a:r>
              <a:rPr lang="en-IN" sz="2000" b="1" dirty="0" smtClean="0">
                <a:solidFill>
                  <a:srgbClr val="002060"/>
                </a:solidFill>
                <a:latin typeface="Arial" charset="0"/>
                <a:cs typeface="Arial" charset="0"/>
              </a:rPr>
              <a:t>+91-</a:t>
            </a:r>
            <a:r>
              <a:rPr lang="en-US" sz="2000" b="1" dirty="0" smtClean="0">
                <a:solidFill>
                  <a:srgbClr val="002060"/>
                </a:solidFill>
                <a:latin typeface="Arial" charset="0"/>
                <a:cs typeface="Arial" charset="0"/>
              </a:rPr>
              <a:t>6541-296060</a:t>
            </a:r>
            <a:endParaRPr lang="en-IN" sz="2000" b="1" dirty="0" smtClean="0">
              <a:solidFill>
                <a:srgbClr val="002060"/>
              </a:solidFill>
              <a:latin typeface="Arial" charset="0"/>
              <a:cs typeface="Arial" charset="0"/>
            </a:endParaRPr>
          </a:p>
          <a:p>
            <a:pPr marL="26988" algn="ctr" eaLnBrk="1" fontAlgn="auto" hangingPunct="1">
              <a:spcBef>
                <a:spcPct val="0"/>
              </a:spcBef>
              <a:buClr>
                <a:srgbClr val="595959"/>
              </a:buClr>
              <a:buFont typeface="Wingdings 2" pitchFamily="18" charset="2"/>
              <a:buNone/>
              <a:defRPr/>
            </a:pPr>
            <a:endParaRPr lang="en-US" sz="2000" b="1" dirty="0">
              <a:solidFill>
                <a:srgbClr val="00206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3022</TotalTime>
  <Words>1053</Words>
  <Application>Microsoft Office PowerPoint</Application>
  <PresentationFormat>On-screen Show (16:9)</PresentationFormat>
  <Paragraphs>100</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Equity</vt:lpstr>
      <vt:lpstr>“News desk” on Income tax, GST &amp; Corporate Laws                             09-07-2020</vt:lpstr>
      <vt:lpstr>Income Tax</vt:lpstr>
      <vt:lpstr>Income Tax</vt:lpstr>
      <vt:lpstr>International  Taxation</vt:lpstr>
      <vt:lpstr>International  Taxation</vt:lpstr>
      <vt:lpstr>GST</vt:lpstr>
      <vt:lpstr>GST</vt:lpstr>
      <vt:lpstr>GST</vt:lpstr>
      <vt:lpstr>GST</vt:lpstr>
      <vt:lpstr>IBC</vt:lpstr>
      <vt:lpst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GST Amendments in the wake of COVID-19</dc:title>
  <dc:creator>BIPUL KUMAR</dc:creator>
  <cp:lastModifiedBy>BIPUL KUMAR</cp:lastModifiedBy>
  <cp:revision>317</cp:revision>
  <dcterms:modified xsi:type="dcterms:W3CDTF">2020-07-10T05:06:38Z</dcterms:modified>
</cp:coreProperties>
</file>